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notesMasterIdLst>
    <p:notesMasterId r:id="rId12"/>
  </p:notesMasterIdLst>
  <p:sldSz cx="14630400" cy="8229600"/>
  <p:notesSz cx="8229600" cy="14630400"/>
  <p:embeddedFontLst>
    <p:embeddedFont>
      <p:font typeface="Unbounded"/>
      <p:regular r:id="rId17"/>
    </p:embeddedFont>
    <p:embeddedFont>
      <p:font typeface="Unbounded"/>
      <p:regular r:id="rId18"/>
    </p:embeddedFont>
    <p:embeddedFont>
      <p:font typeface="Cabin"/>
      <p:regular r:id="rId19"/>
    </p:embeddedFont>
    <p:embeddedFont>
      <p:font typeface="Cabin"/>
      <p:regular r:id="rId20"/>
    </p:embeddedFont>
    <p:embeddedFont>
      <p:font typeface="Cabin"/>
      <p:regular r:id="rId21"/>
    </p:embeddedFont>
    <p:embeddedFont>
      <p:font typeface="Cabin"/>
      <p:regular r:id="rId22"/>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 Id="rId17" Type="http://schemas.openxmlformats.org/officeDocument/2006/relationships/font" Target="fonts/font1.fntdata"/><Relationship Id="rId18" Type="http://schemas.openxmlformats.org/officeDocument/2006/relationships/font" Target="fonts/font2.fntdata"/><Relationship Id="rId19" Type="http://schemas.openxmlformats.org/officeDocument/2006/relationships/font" Target="fonts/font3.fntdata"/><Relationship Id="rId20" Type="http://schemas.openxmlformats.org/officeDocument/2006/relationships/font" Target="fonts/font4.fntdata"/><Relationship Id="rId21" Type="http://schemas.openxmlformats.org/officeDocument/2006/relationships/font" Target="fonts/font5.fntdata"/><Relationship Id="rId22" Type="http://schemas.openxmlformats.org/officeDocument/2006/relationships/font" Target="fonts/font6.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0-1.png"/><Relationship Id="rId2" Type="http://schemas.openxmlformats.org/officeDocument/2006/relationships/image" Target="../media/image-1010-2.png"/><Relationship Id="rId4"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1-1.png"/><Relationship Id="rId2" Type="http://schemas.openxmlformats.org/officeDocument/2006/relationships/image" Target="../media/image-1011-2.png"/><Relationship Id="rId4"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2-1.png"/><Relationship Id="rId2" Type="http://schemas.openxmlformats.org/officeDocument/2006/relationships/image" Target="../media/image-1002-2.pn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3-1.png"/><Relationship Id="rId2" Type="http://schemas.openxmlformats.org/officeDocument/2006/relationships/image" Target="../media/image-1003-2.pn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4-1.png"/><Relationship Id="rId2" Type="http://schemas.openxmlformats.org/officeDocument/2006/relationships/image" Target="../media/image-1004-2.png"/><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5-1.png"/><Relationship Id="rId2" Type="http://schemas.openxmlformats.org/officeDocument/2006/relationships/image" Target="../media/image-1005-2.pn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6-1.png"/><Relationship Id="rId2" Type="http://schemas.openxmlformats.org/officeDocument/2006/relationships/image" Target="../media/image-1006-2.pn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7-1.png"/><Relationship Id="rId2" Type="http://schemas.openxmlformats.org/officeDocument/2006/relationships/image" Target="../media/image-1007-2.png"/><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8-1.png"/><Relationship Id="rId2" Type="http://schemas.openxmlformats.org/officeDocument/2006/relationships/image" Target="../media/image-1008-2.png"/><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9-1.png"/><Relationship Id="rId2" Type="http://schemas.openxmlformats.org/officeDocument/2006/relationships/image" Target="../media/image-1009-2.pn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image" Target="../media/image-10-2.png"/><Relationship Id="rId3" Type="http://schemas.openxmlformats.org/officeDocument/2006/relationships/image" Target="../media/image-10-3.png"/><Relationship Id="rId4" Type="http://schemas.openxmlformats.org/officeDocument/2006/relationships/slideLayout" Target="../slideLayouts/slideLayout11.xml"/><Relationship Id="rId5"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slideLayout" Target="../slideLayouts/slideLayout7.xml"/><Relationship Id="rId6"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4" Type="http://schemas.openxmlformats.org/officeDocument/2006/relationships/image" Target="../media/image-8-4.png"/><Relationship Id="rId5" Type="http://schemas.openxmlformats.org/officeDocument/2006/relationships/slideLayout" Target="../slideLayouts/slideLayout9.xml"/><Relationship Id="rId6"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Text 0"/>
          <p:cNvSpPr/>
          <p:nvPr/>
        </p:nvSpPr>
        <p:spPr>
          <a:xfrm>
            <a:off x="789503" y="801291"/>
            <a:ext cx="13051393" cy="2746772"/>
          </a:xfrm>
          <a:prstGeom prst="rect">
            <a:avLst/>
          </a:prstGeom>
          <a:noFill/>
          <a:ln/>
        </p:spPr>
        <p:txBody>
          <a:bodyPr wrap="square" lIns="0" tIns="0" rIns="0" bIns="0" rtlCol="0" anchor="t"/>
          <a:lstStyle/>
          <a:p>
            <a:pPr indent="0" marL="0">
              <a:lnSpc>
                <a:spcPts val="7200"/>
              </a:lnSpc>
              <a:buNone/>
            </a:pPr>
            <a:r>
              <a:rPr lang="en-US" sz="5750" dirty="0">
                <a:solidFill>
                  <a:srgbClr val="FFFFFF"/>
                </a:solidFill>
                <a:latin typeface="Unbounded" pitchFamily="34" charset="0"/>
                <a:ea typeface="Unbounded" pitchFamily="34" charset="-122"/>
                <a:cs typeface="Unbounded" pitchFamily="34" charset="-120"/>
              </a:rPr>
              <a:t>Técnicas de Modulación Analógica y Técnicas de Modulación Digital</a:t>
            </a:r>
            <a:endParaRPr lang="en-US" sz="5750" dirty="0"/>
          </a:p>
        </p:txBody>
      </p:sp>
      <p:sp>
        <p:nvSpPr>
          <p:cNvPr id="3" name="Text 1"/>
          <p:cNvSpPr/>
          <p:nvPr/>
        </p:nvSpPr>
        <p:spPr>
          <a:xfrm>
            <a:off x="789503" y="3999190"/>
            <a:ext cx="13051393" cy="1082993"/>
          </a:xfrm>
          <a:prstGeom prst="rect">
            <a:avLst/>
          </a:prstGeom>
          <a:noFill/>
          <a:ln/>
        </p:spPr>
        <p:txBody>
          <a:bodyPr wrap="square" lIns="0" tIns="0" rIns="0" bIns="0" rtlCol="0" anchor="t"/>
          <a:lstStyle/>
          <a:p>
            <a:pPr indent="0" marL="0">
              <a:lnSpc>
                <a:spcPts val="2800"/>
              </a:lnSpc>
              <a:buNone/>
            </a:pPr>
            <a:r>
              <a:rPr lang="en-US" sz="1750" dirty="0">
                <a:solidFill>
                  <a:srgbClr val="CAD6DE"/>
                </a:solidFill>
                <a:latin typeface="Cabin" pitchFamily="34" charset="0"/>
                <a:ea typeface="Cabin" pitchFamily="34" charset="-122"/>
                <a:cs typeface="Cabin" pitchFamily="34" charset="-120"/>
              </a:rPr>
              <a:t>En el fascinante mundo de las telecomunicaciones, las técnicas de modulación juegan un papel fundamental en la transmisión eficiente de información. Estas técnicas se dividen principalmente en dos categorías: modulación analógica y modulación digital. Cada una de ellas tiene sus propias características y aplicaciones específicas, adaptándose a diferentes necesidades de comunicación.</a:t>
            </a:r>
            <a:endParaRPr lang="en-US" sz="1750" dirty="0"/>
          </a:p>
        </p:txBody>
      </p:sp>
      <p:sp>
        <p:nvSpPr>
          <p:cNvPr id="4" name="Text 2"/>
          <p:cNvSpPr/>
          <p:nvPr/>
        </p:nvSpPr>
        <p:spPr>
          <a:xfrm>
            <a:off x="789503" y="5335905"/>
            <a:ext cx="13051393" cy="1443990"/>
          </a:xfrm>
          <a:prstGeom prst="rect">
            <a:avLst/>
          </a:prstGeom>
          <a:noFill/>
          <a:ln/>
        </p:spPr>
        <p:txBody>
          <a:bodyPr wrap="square" lIns="0" tIns="0" rIns="0" bIns="0" rtlCol="0" anchor="t"/>
          <a:lstStyle/>
          <a:p>
            <a:pPr indent="0" marL="0">
              <a:lnSpc>
                <a:spcPts val="2800"/>
              </a:lnSpc>
              <a:buNone/>
            </a:pPr>
            <a:r>
              <a:rPr lang="en-US" sz="1750" dirty="0">
                <a:solidFill>
                  <a:srgbClr val="CAD6DE"/>
                </a:solidFill>
                <a:latin typeface="Cabin" pitchFamily="34" charset="0"/>
                <a:ea typeface="Cabin" pitchFamily="34" charset="-122"/>
                <a:cs typeface="Cabin" pitchFamily="34" charset="-120"/>
              </a:rPr>
              <a:t>La modulación, en esencia, es el proceso de modificar una señal portadora de alta frecuencia con una señal de información de baja frecuencia. Este proceso permite transmitir datos a largas distancias y a través de diferentes medios, como el aire o los cables. A lo largo de esta presentación, exploraremos en detalle las diversas técnicas de modulación, sus principios fundamentales y sus aplicaciones prácticas en el mundo moderno de las comunicaciones.</a:t>
            </a:r>
            <a:endParaRPr lang="en-US" sz="1750" dirty="0"/>
          </a:p>
        </p:txBody>
      </p:sp>
      <p:sp>
        <p:nvSpPr>
          <p:cNvPr id="5" name="Shape 3"/>
          <p:cNvSpPr/>
          <p:nvPr/>
        </p:nvSpPr>
        <p:spPr>
          <a:xfrm>
            <a:off x="789503" y="7050405"/>
            <a:ext cx="360878" cy="360878"/>
          </a:xfrm>
          <a:prstGeom prst="roundRect">
            <a:avLst>
              <a:gd name="adj" fmla="val 25335669"/>
            </a:avLst>
          </a:prstGeom>
          <a:noFill/>
          <a:ln w="7620">
            <a:solidFill>
              <a:srgbClr val="FFFFFF"/>
            </a:solidFill>
            <a:prstDash val="solid"/>
          </a:ln>
        </p:spPr>
      </p:sp>
      <p:pic>
        <p:nvPicPr>
          <p:cNvPr id="6" name="Image 0" descr="preencoded.png">    </p:cNvPr>
          <p:cNvPicPr>
            <a:picLocks noChangeAspect="1"/>
          </p:cNvPicPr>
          <p:nvPr/>
        </p:nvPicPr>
        <p:blipFill>
          <a:blip r:embed="rId1"/>
          <a:stretch>
            <a:fillRect/>
          </a:stretch>
        </p:blipFill>
        <p:spPr>
          <a:xfrm>
            <a:off x="797123" y="7058025"/>
            <a:ext cx="345638" cy="345638"/>
          </a:xfrm>
          <a:prstGeom prst="rect">
            <a:avLst/>
          </a:prstGeom>
        </p:spPr>
      </p:pic>
      <p:sp>
        <p:nvSpPr>
          <p:cNvPr id="7" name="Text 4"/>
          <p:cNvSpPr/>
          <p:nvPr/>
        </p:nvSpPr>
        <p:spPr>
          <a:xfrm>
            <a:off x="1263134" y="7033617"/>
            <a:ext cx="2343269" cy="394692"/>
          </a:xfrm>
          <a:prstGeom prst="rect">
            <a:avLst/>
          </a:prstGeom>
          <a:noFill/>
          <a:ln/>
        </p:spPr>
        <p:txBody>
          <a:bodyPr wrap="none" lIns="0" tIns="0" rIns="0" bIns="0" rtlCol="0" anchor="t"/>
          <a:lstStyle/>
          <a:p>
            <a:pPr algn="l" indent="0" marL="0">
              <a:lnSpc>
                <a:spcPts val="3100"/>
              </a:lnSpc>
              <a:buNone/>
            </a:pPr>
            <a:r>
              <a:rPr lang="en-US" sz="2200" b="1" dirty="0">
                <a:solidFill>
                  <a:srgbClr val="CAD6DE"/>
                </a:solidFill>
                <a:latin typeface="Cabin Bold" pitchFamily="34" charset="0"/>
                <a:ea typeface="Cabin Bold" pitchFamily="34" charset="-122"/>
                <a:cs typeface="Cabin Bold" pitchFamily="34" charset="-120"/>
              </a:rPr>
              <a:t>by Ricardo Murguia</a:t>
            </a:r>
            <a:endParaRPr lang="en-US" sz="22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604361" y="508278"/>
            <a:ext cx="11202948" cy="507921"/>
          </a:xfrm>
          <a:prstGeom prst="rect">
            <a:avLst/>
          </a:prstGeom>
          <a:noFill/>
          <a:ln/>
        </p:spPr>
        <p:txBody>
          <a:bodyPr wrap="none" lIns="0" tIns="0" rIns="0" bIns="0" rtlCol="0" anchor="t"/>
          <a:lstStyle/>
          <a:p>
            <a:pPr indent="0" marL="0">
              <a:lnSpc>
                <a:spcPts val="3950"/>
              </a:lnSpc>
              <a:buNone/>
            </a:pPr>
            <a:r>
              <a:rPr lang="en-US" sz="3150" dirty="0">
                <a:solidFill>
                  <a:srgbClr val="FFFFFF"/>
                </a:solidFill>
                <a:latin typeface="Unbounded" pitchFamily="34" charset="0"/>
                <a:ea typeface="Unbounded" pitchFamily="34" charset="-122"/>
                <a:cs typeface="Unbounded" pitchFamily="34" charset="-120"/>
              </a:rPr>
              <a:t>Modulación por Desplazamiento de Fase (PSK)</a:t>
            </a:r>
            <a:endParaRPr lang="en-US" sz="3150" dirty="0"/>
          </a:p>
        </p:txBody>
      </p:sp>
      <p:sp>
        <p:nvSpPr>
          <p:cNvPr id="3" name="Text 1"/>
          <p:cNvSpPr/>
          <p:nvPr/>
        </p:nvSpPr>
        <p:spPr>
          <a:xfrm>
            <a:off x="604361" y="1361480"/>
            <a:ext cx="13421678" cy="828675"/>
          </a:xfrm>
          <a:prstGeom prst="rect">
            <a:avLst/>
          </a:prstGeom>
          <a:noFill/>
          <a:ln/>
        </p:spPr>
        <p:txBody>
          <a:bodyPr wrap="square" lIns="0" tIns="0" rIns="0" bIns="0" rtlCol="0" anchor="t"/>
          <a:lstStyle/>
          <a:p>
            <a:pPr indent="0" marL="0">
              <a:lnSpc>
                <a:spcPts val="2150"/>
              </a:lnSpc>
              <a:buNone/>
            </a:pPr>
            <a:r>
              <a:rPr lang="en-US" sz="1350" dirty="0">
                <a:solidFill>
                  <a:srgbClr val="CAD6DE"/>
                </a:solidFill>
                <a:latin typeface="Cabin" pitchFamily="34" charset="0"/>
                <a:ea typeface="Cabin" pitchFamily="34" charset="-122"/>
                <a:cs typeface="Cabin" pitchFamily="34" charset="-120"/>
              </a:rPr>
              <a:t>La Modulación por Desplazamiento de Fase (PSK) es una técnica de modulación digital avanzada donde la información se codifica en los cambios de fase de la señal portadora. En PSK, la amplitud y la frecuencia de la portadora permanecen constantes, mientras que su fase varía de acuerdo con la señal digital de entrada. Esta técnica ofrece una excelente eficiencia espectral y una buena resistencia al ruido, lo que la hace ideal para sistemas de comunicación de alta velocidad y aplicaciones que requieren una alta integridad de datos.</a:t>
            </a:r>
            <a:endParaRPr lang="en-US" sz="1350" dirty="0"/>
          </a:p>
        </p:txBody>
      </p:sp>
      <p:sp>
        <p:nvSpPr>
          <p:cNvPr id="4" name="Text 2"/>
          <p:cNvSpPr/>
          <p:nvPr/>
        </p:nvSpPr>
        <p:spPr>
          <a:xfrm>
            <a:off x="604361" y="2384346"/>
            <a:ext cx="13421678" cy="828675"/>
          </a:xfrm>
          <a:prstGeom prst="rect">
            <a:avLst/>
          </a:prstGeom>
          <a:noFill/>
          <a:ln/>
        </p:spPr>
        <p:txBody>
          <a:bodyPr wrap="square" lIns="0" tIns="0" rIns="0" bIns="0" rtlCol="0" anchor="t"/>
          <a:lstStyle/>
          <a:p>
            <a:pPr indent="0" marL="0">
              <a:lnSpc>
                <a:spcPts val="2150"/>
              </a:lnSpc>
              <a:buNone/>
            </a:pPr>
            <a:r>
              <a:rPr lang="en-US" sz="1350" dirty="0">
                <a:solidFill>
                  <a:srgbClr val="CAD6DE"/>
                </a:solidFill>
                <a:latin typeface="Cabin" pitchFamily="34" charset="0"/>
                <a:ea typeface="Cabin" pitchFamily="34" charset="-122"/>
                <a:cs typeface="Cabin" pitchFamily="34" charset="-120"/>
              </a:rPr>
              <a:t>Existen varias variantes de PSK, siendo las más comunes la PSK binaria (BPSK), donde se utilizan dos fases, y la PSK en cuadratura (QPSK), que emplea cuatro fases distintas. Las formas más avanzadas de PSK, como 8-PSK o 16-PSK, utilizan más fases para codificar múltiples bits por símbolo, aumentando la tasa de transmisión de datos pero también la susceptibilidad al ruido y a las interferencias.</a:t>
            </a:r>
            <a:endParaRPr lang="en-US" sz="1350" dirty="0"/>
          </a:p>
        </p:txBody>
      </p:sp>
      <p:pic>
        <p:nvPicPr>
          <p:cNvPr id="5" name="Image 0" descr="preencoded.png">    </p:cNvPr>
          <p:cNvPicPr>
            <a:picLocks noChangeAspect="1"/>
          </p:cNvPicPr>
          <p:nvPr/>
        </p:nvPicPr>
        <p:blipFill>
          <a:blip r:embed="rId1"/>
          <a:stretch>
            <a:fillRect/>
          </a:stretch>
        </p:blipFill>
        <p:spPr>
          <a:xfrm>
            <a:off x="604361" y="3407212"/>
            <a:ext cx="4301252" cy="2658308"/>
          </a:xfrm>
          <a:prstGeom prst="rect">
            <a:avLst/>
          </a:prstGeom>
        </p:spPr>
      </p:pic>
      <p:sp>
        <p:nvSpPr>
          <p:cNvPr id="6" name="Text 3"/>
          <p:cNvSpPr/>
          <p:nvPr/>
        </p:nvSpPr>
        <p:spPr>
          <a:xfrm>
            <a:off x="604361" y="6281261"/>
            <a:ext cx="3933825" cy="253841"/>
          </a:xfrm>
          <a:prstGeom prst="rect">
            <a:avLst/>
          </a:prstGeom>
          <a:noFill/>
          <a:ln/>
        </p:spPr>
        <p:txBody>
          <a:bodyPr wrap="none" lIns="0" tIns="0" rIns="0" bIns="0" rtlCol="0" anchor="t"/>
          <a:lstStyle/>
          <a:p>
            <a:pPr algn="l" indent="0" marL="0">
              <a:lnSpc>
                <a:spcPts val="1950"/>
              </a:lnSpc>
              <a:buNone/>
            </a:pPr>
            <a:r>
              <a:rPr lang="en-US" sz="1550" dirty="0">
                <a:solidFill>
                  <a:srgbClr val="CAD6DE"/>
                </a:solidFill>
                <a:latin typeface="Unbounded" pitchFamily="34" charset="0"/>
                <a:ea typeface="Unbounded" pitchFamily="34" charset="-122"/>
                <a:cs typeface="Unbounded" pitchFamily="34" charset="-120"/>
              </a:rPr>
              <a:t>BPSK (Binary Phase Shift Keying)</a:t>
            </a:r>
            <a:endParaRPr lang="en-US" sz="1550" dirty="0"/>
          </a:p>
        </p:txBody>
      </p:sp>
      <p:sp>
        <p:nvSpPr>
          <p:cNvPr id="7" name="Text 4"/>
          <p:cNvSpPr/>
          <p:nvPr/>
        </p:nvSpPr>
        <p:spPr>
          <a:xfrm>
            <a:off x="604361" y="6638687"/>
            <a:ext cx="4301252" cy="828675"/>
          </a:xfrm>
          <a:prstGeom prst="rect">
            <a:avLst/>
          </a:prstGeom>
          <a:noFill/>
          <a:ln/>
        </p:spPr>
        <p:txBody>
          <a:bodyPr wrap="square" lIns="0" tIns="0" rIns="0" bIns="0" rtlCol="0" anchor="t"/>
          <a:lstStyle/>
          <a:p>
            <a:pPr algn="l" indent="0" marL="0">
              <a:lnSpc>
                <a:spcPts val="2150"/>
              </a:lnSpc>
              <a:buNone/>
            </a:pPr>
            <a:r>
              <a:rPr lang="en-US" sz="1350" dirty="0">
                <a:solidFill>
                  <a:srgbClr val="CAD6DE"/>
                </a:solidFill>
                <a:latin typeface="Cabin" pitchFamily="34" charset="0"/>
                <a:ea typeface="Cabin" pitchFamily="34" charset="-122"/>
                <a:cs typeface="Cabin" pitchFamily="34" charset="-120"/>
              </a:rPr>
              <a:t>Utiliza dos fases separadas por 180 grados para representar '0' y '1'. Ofrece la mayor robustez frente al ruido pero la menor eficiencia espectral.</a:t>
            </a:r>
            <a:endParaRPr lang="en-US" sz="1350" dirty="0"/>
          </a:p>
        </p:txBody>
      </p:sp>
      <p:pic>
        <p:nvPicPr>
          <p:cNvPr id="8" name="Image 1" descr="preencoded.png">    </p:cNvPr>
          <p:cNvPicPr>
            <a:picLocks noChangeAspect="1"/>
          </p:cNvPicPr>
          <p:nvPr/>
        </p:nvPicPr>
        <p:blipFill>
          <a:blip r:embed="rId2"/>
          <a:stretch>
            <a:fillRect/>
          </a:stretch>
        </p:blipFill>
        <p:spPr>
          <a:xfrm>
            <a:off x="5164574" y="3407212"/>
            <a:ext cx="4301252" cy="2658308"/>
          </a:xfrm>
          <a:prstGeom prst="rect">
            <a:avLst/>
          </a:prstGeom>
        </p:spPr>
      </p:pic>
      <p:sp>
        <p:nvSpPr>
          <p:cNvPr id="9" name="Text 5"/>
          <p:cNvSpPr/>
          <p:nvPr/>
        </p:nvSpPr>
        <p:spPr>
          <a:xfrm>
            <a:off x="5164574" y="6281261"/>
            <a:ext cx="4301252" cy="507683"/>
          </a:xfrm>
          <a:prstGeom prst="rect">
            <a:avLst/>
          </a:prstGeom>
          <a:noFill/>
          <a:ln/>
        </p:spPr>
        <p:txBody>
          <a:bodyPr wrap="square" lIns="0" tIns="0" rIns="0" bIns="0" rtlCol="0" anchor="t"/>
          <a:lstStyle/>
          <a:p>
            <a:pPr algn="l" indent="0" marL="0">
              <a:lnSpc>
                <a:spcPts val="1950"/>
              </a:lnSpc>
              <a:buNone/>
            </a:pPr>
            <a:r>
              <a:rPr lang="en-US" sz="1550" dirty="0">
                <a:solidFill>
                  <a:srgbClr val="CAD6DE"/>
                </a:solidFill>
                <a:latin typeface="Unbounded" pitchFamily="34" charset="0"/>
                <a:ea typeface="Unbounded" pitchFamily="34" charset="-122"/>
                <a:cs typeface="Unbounded" pitchFamily="34" charset="-120"/>
              </a:rPr>
              <a:t>QPSK (Quadrature Phase Shift Keying)</a:t>
            </a:r>
            <a:endParaRPr lang="en-US" sz="1550" dirty="0"/>
          </a:p>
        </p:txBody>
      </p:sp>
      <p:sp>
        <p:nvSpPr>
          <p:cNvPr id="10" name="Text 6"/>
          <p:cNvSpPr/>
          <p:nvPr/>
        </p:nvSpPr>
        <p:spPr>
          <a:xfrm>
            <a:off x="5164574" y="6892528"/>
            <a:ext cx="4301252" cy="828675"/>
          </a:xfrm>
          <a:prstGeom prst="rect">
            <a:avLst/>
          </a:prstGeom>
          <a:noFill/>
          <a:ln/>
        </p:spPr>
        <p:txBody>
          <a:bodyPr wrap="square" lIns="0" tIns="0" rIns="0" bIns="0" rtlCol="0" anchor="t"/>
          <a:lstStyle/>
          <a:p>
            <a:pPr algn="l" indent="0" marL="0">
              <a:lnSpc>
                <a:spcPts val="2150"/>
              </a:lnSpc>
              <a:buNone/>
            </a:pPr>
            <a:r>
              <a:rPr lang="en-US" sz="1350" dirty="0">
                <a:solidFill>
                  <a:srgbClr val="CAD6DE"/>
                </a:solidFill>
                <a:latin typeface="Cabin" pitchFamily="34" charset="0"/>
                <a:ea typeface="Cabin" pitchFamily="34" charset="-122"/>
                <a:cs typeface="Cabin" pitchFamily="34" charset="-120"/>
              </a:rPr>
              <a:t>Emplea cuatro fases separadas por 90 grados, permitiendo codificar dos bits por símbolo. Equilibra bien la eficiencia y la resistencia al ruido.</a:t>
            </a:r>
            <a:endParaRPr lang="en-US" sz="1350" dirty="0"/>
          </a:p>
        </p:txBody>
      </p:sp>
      <p:pic>
        <p:nvPicPr>
          <p:cNvPr id="11" name="Image 2" descr="preencoded.png">    </p:cNvPr>
          <p:cNvPicPr>
            <a:picLocks noChangeAspect="1"/>
          </p:cNvPicPr>
          <p:nvPr/>
        </p:nvPicPr>
        <p:blipFill>
          <a:blip r:embed="rId3"/>
          <a:stretch>
            <a:fillRect/>
          </a:stretch>
        </p:blipFill>
        <p:spPr>
          <a:xfrm>
            <a:off x="9724787" y="3407212"/>
            <a:ext cx="4301252" cy="2658308"/>
          </a:xfrm>
          <a:prstGeom prst="rect">
            <a:avLst/>
          </a:prstGeom>
        </p:spPr>
      </p:pic>
      <p:sp>
        <p:nvSpPr>
          <p:cNvPr id="12" name="Text 7"/>
          <p:cNvSpPr/>
          <p:nvPr/>
        </p:nvSpPr>
        <p:spPr>
          <a:xfrm>
            <a:off x="9724787" y="6281261"/>
            <a:ext cx="2031444" cy="253841"/>
          </a:xfrm>
          <a:prstGeom prst="rect">
            <a:avLst/>
          </a:prstGeom>
          <a:noFill/>
          <a:ln/>
        </p:spPr>
        <p:txBody>
          <a:bodyPr wrap="none" lIns="0" tIns="0" rIns="0" bIns="0" rtlCol="0" anchor="t"/>
          <a:lstStyle/>
          <a:p>
            <a:pPr algn="l" indent="0" marL="0">
              <a:lnSpc>
                <a:spcPts val="1950"/>
              </a:lnSpc>
              <a:buNone/>
            </a:pPr>
            <a:r>
              <a:rPr lang="en-US" sz="1550" dirty="0">
                <a:solidFill>
                  <a:srgbClr val="CAD6DE"/>
                </a:solidFill>
                <a:latin typeface="Unbounded" pitchFamily="34" charset="0"/>
                <a:ea typeface="Unbounded" pitchFamily="34" charset="-122"/>
                <a:cs typeface="Unbounded" pitchFamily="34" charset="-120"/>
              </a:rPr>
              <a:t>8-PSK</a:t>
            </a:r>
            <a:endParaRPr lang="en-US" sz="1550" dirty="0"/>
          </a:p>
        </p:txBody>
      </p:sp>
      <p:sp>
        <p:nvSpPr>
          <p:cNvPr id="13" name="Text 8"/>
          <p:cNvSpPr/>
          <p:nvPr/>
        </p:nvSpPr>
        <p:spPr>
          <a:xfrm>
            <a:off x="9724787" y="6638687"/>
            <a:ext cx="4301252" cy="828675"/>
          </a:xfrm>
          <a:prstGeom prst="rect">
            <a:avLst/>
          </a:prstGeom>
          <a:noFill/>
          <a:ln/>
        </p:spPr>
        <p:txBody>
          <a:bodyPr wrap="square" lIns="0" tIns="0" rIns="0" bIns="0" rtlCol="0" anchor="t"/>
          <a:lstStyle/>
          <a:p>
            <a:pPr algn="l" indent="0" marL="0">
              <a:lnSpc>
                <a:spcPts val="2150"/>
              </a:lnSpc>
              <a:buNone/>
            </a:pPr>
            <a:r>
              <a:rPr lang="en-US" sz="1350" dirty="0">
                <a:solidFill>
                  <a:srgbClr val="CAD6DE"/>
                </a:solidFill>
                <a:latin typeface="Cabin" pitchFamily="34" charset="0"/>
                <a:ea typeface="Cabin" pitchFamily="34" charset="-122"/>
                <a:cs typeface="Cabin" pitchFamily="34" charset="-120"/>
              </a:rPr>
              <a:t>Utiliza ocho fases distintas para codificar tres bits por símbolo. Ofrece una mayor eficiencia espectral a costa de una mayor susceptibilidad al ruido.</a:t>
            </a:r>
            <a:endParaRPr lang="en-US" sz="13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600313" y="747355"/>
            <a:ext cx="9617154" cy="504468"/>
          </a:xfrm>
          <a:prstGeom prst="rect">
            <a:avLst/>
          </a:prstGeom>
          <a:noFill/>
          <a:ln/>
        </p:spPr>
        <p:txBody>
          <a:bodyPr wrap="none" lIns="0" tIns="0" rIns="0" bIns="0" rtlCol="0" anchor="t"/>
          <a:lstStyle/>
          <a:p>
            <a:pPr indent="0" marL="0">
              <a:lnSpc>
                <a:spcPts val="3950"/>
              </a:lnSpc>
              <a:buNone/>
            </a:pPr>
            <a:r>
              <a:rPr lang="en-US" sz="3150" dirty="0">
                <a:solidFill>
                  <a:srgbClr val="FFFFFF"/>
                </a:solidFill>
                <a:latin typeface="Unbounded" pitchFamily="34" charset="0"/>
                <a:ea typeface="Unbounded" pitchFamily="34" charset="-122"/>
                <a:cs typeface="Unbounded" pitchFamily="34" charset="-120"/>
              </a:rPr>
              <a:t>Introducción a la modulación de señales</a:t>
            </a:r>
            <a:endParaRPr lang="en-US" sz="3150" dirty="0"/>
          </a:p>
        </p:txBody>
      </p:sp>
      <p:sp>
        <p:nvSpPr>
          <p:cNvPr id="3" name="Text 1"/>
          <p:cNvSpPr/>
          <p:nvPr/>
        </p:nvSpPr>
        <p:spPr>
          <a:xfrm>
            <a:off x="600313" y="1594842"/>
            <a:ext cx="13429774" cy="548878"/>
          </a:xfrm>
          <a:prstGeom prst="rect">
            <a:avLst/>
          </a:prstGeom>
          <a:noFill/>
          <a:ln/>
        </p:spPr>
        <p:txBody>
          <a:bodyPr wrap="square" lIns="0" tIns="0" rIns="0" bIns="0" rtlCol="0" anchor="t"/>
          <a:lstStyle/>
          <a:p>
            <a:pPr indent="0" marL="0">
              <a:lnSpc>
                <a:spcPts val="2150"/>
              </a:lnSpc>
              <a:buNone/>
            </a:pPr>
            <a:r>
              <a:rPr lang="en-US" sz="1350" dirty="0">
                <a:solidFill>
                  <a:srgbClr val="CAD6DE"/>
                </a:solidFill>
                <a:latin typeface="Cabin" pitchFamily="34" charset="0"/>
                <a:ea typeface="Cabin" pitchFamily="34" charset="-122"/>
                <a:cs typeface="Cabin" pitchFamily="34" charset="-120"/>
              </a:rPr>
              <a:t>La modulación de señales es un concepto crucial en las telecomunicaciones, que permite la transmisión efectiva de información a través de diversos medios. En su forma más básica, la modulación implica la alteración de una o más propiedades de una onda portadora de alta frecuencia en función de una señal de información de baja frecuencia.</a:t>
            </a:r>
            <a:endParaRPr lang="en-US" sz="1350" dirty="0"/>
          </a:p>
        </p:txBody>
      </p:sp>
      <p:sp>
        <p:nvSpPr>
          <p:cNvPr id="4" name="Text 2"/>
          <p:cNvSpPr/>
          <p:nvPr/>
        </p:nvSpPr>
        <p:spPr>
          <a:xfrm>
            <a:off x="600313" y="2336602"/>
            <a:ext cx="13429774" cy="548878"/>
          </a:xfrm>
          <a:prstGeom prst="rect">
            <a:avLst/>
          </a:prstGeom>
          <a:noFill/>
          <a:ln/>
        </p:spPr>
        <p:txBody>
          <a:bodyPr wrap="square" lIns="0" tIns="0" rIns="0" bIns="0" rtlCol="0" anchor="t"/>
          <a:lstStyle/>
          <a:p>
            <a:pPr indent="0" marL="0">
              <a:lnSpc>
                <a:spcPts val="2150"/>
              </a:lnSpc>
              <a:buNone/>
            </a:pPr>
            <a:r>
              <a:rPr lang="en-US" sz="1350" dirty="0">
                <a:solidFill>
                  <a:srgbClr val="CAD6DE"/>
                </a:solidFill>
                <a:latin typeface="Cabin" pitchFamily="34" charset="0"/>
                <a:ea typeface="Cabin" pitchFamily="34" charset="-122"/>
                <a:cs typeface="Cabin" pitchFamily="34" charset="-120"/>
              </a:rPr>
              <a:t>Este proceso es esencial por varias razones. Primero, permite la transmisión de señales a largas distancias con menor pérdida de información. Segundo, facilita la multiplexación, es decir, la transmisión simultánea de múltiples señales por un mismo canal. Tercero, ayuda a superar limitaciones técnicas en la transmisión de señales de baja frecuencia.</a:t>
            </a:r>
            <a:endParaRPr lang="en-US" sz="1350" dirty="0"/>
          </a:p>
        </p:txBody>
      </p:sp>
      <p:sp>
        <p:nvSpPr>
          <p:cNvPr id="5" name="Shape 3"/>
          <p:cNvSpPr/>
          <p:nvPr/>
        </p:nvSpPr>
        <p:spPr>
          <a:xfrm>
            <a:off x="846177" y="3078361"/>
            <a:ext cx="22860" cy="4403884"/>
          </a:xfrm>
          <a:prstGeom prst="roundRect">
            <a:avLst>
              <a:gd name="adj" fmla="val 112559"/>
            </a:avLst>
          </a:prstGeom>
          <a:solidFill>
            <a:srgbClr val="49606E"/>
          </a:solidFill>
          <a:ln/>
        </p:spPr>
      </p:sp>
      <p:sp>
        <p:nvSpPr>
          <p:cNvPr id="6" name="Shape 4"/>
          <p:cNvSpPr/>
          <p:nvPr/>
        </p:nvSpPr>
        <p:spPr>
          <a:xfrm>
            <a:off x="1027688" y="3452693"/>
            <a:ext cx="600313" cy="22860"/>
          </a:xfrm>
          <a:prstGeom prst="roundRect">
            <a:avLst>
              <a:gd name="adj" fmla="val 112559"/>
            </a:avLst>
          </a:prstGeom>
          <a:solidFill>
            <a:srgbClr val="49606E"/>
          </a:solidFill>
          <a:ln/>
        </p:spPr>
      </p:sp>
      <p:sp>
        <p:nvSpPr>
          <p:cNvPr id="7" name="Shape 5"/>
          <p:cNvSpPr/>
          <p:nvPr/>
        </p:nvSpPr>
        <p:spPr>
          <a:xfrm>
            <a:off x="664666" y="3271242"/>
            <a:ext cx="385882" cy="385882"/>
          </a:xfrm>
          <a:prstGeom prst="roundRect">
            <a:avLst>
              <a:gd name="adj" fmla="val 6668"/>
            </a:avLst>
          </a:prstGeom>
          <a:solidFill>
            <a:srgbClr val="304755"/>
          </a:solidFill>
          <a:ln/>
        </p:spPr>
      </p:sp>
      <p:sp>
        <p:nvSpPr>
          <p:cNvPr id="8" name="Text 6"/>
          <p:cNvSpPr/>
          <p:nvPr/>
        </p:nvSpPr>
        <p:spPr>
          <a:xfrm>
            <a:off x="800517" y="3343037"/>
            <a:ext cx="114062" cy="242173"/>
          </a:xfrm>
          <a:prstGeom prst="rect">
            <a:avLst/>
          </a:prstGeom>
          <a:noFill/>
          <a:ln/>
        </p:spPr>
        <p:txBody>
          <a:bodyPr wrap="none" lIns="0" tIns="0" rIns="0" bIns="0" rtlCol="0" anchor="t"/>
          <a:lstStyle/>
          <a:p>
            <a:pPr algn="ctr" indent="0" marL="0">
              <a:lnSpc>
                <a:spcPts val="1900"/>
              </a:lnSpc>
              <a:buNone/>
            </a:pPr>
            <a:r>
              <a:rPr lang="en-US" sz="1900" dirty="0">
                <a:solidFill>
                  <a:srgbClr val="CAD6DE"/>
                </a:solidFill>
                <a:latin typeface="Unbounded" pitchFamily="34" charset="0"/>
                <a:ea typeface="Unbounded" pitchFamily="34" charset="-122"/>
                <a:cs typeface="Unbounded" pitchFamily="34" charset="-120"/>
              </a:rPr>
              <a:t>1</a:t>
            </a:r>
            <a:endParaRPr lang="en-US" sz="1900" dirty="0"/>
          </a:p>
        </p:txBody>
      </p:sp>
      <p:sp>
        <p:nvSpPr>
          <p:cNvPr id="9" name="Text 7"/>
          <p:cNvSpPr/>
          <p:nvPr/>
        </p:nvSpPr>
        <p:spPr>
          <a:xfrm>
            <a:off x="1801058" y="3249811"/>
            <a:ext cx="2708196" cy="252174"/>
          </a:xfrm>
          <a:prstGeom prst="rect">
            <a:avLst/>
          </a:prstGeom>
          <a:noFill/>
          <a:ln/>
        </p:spPr>
        <p:txBody>
          <a:bodyPr wrap="none" lIns="0" tIns="0" rIns="0" bIns="0" rtlCol="0" anchor="t"/>
          <a:lstStyle/>
          <a:p>
            <a:pPr algn="l" indent="0" marL="0">
              <a:lnSpc>
                <a:spcPts val="1950"/>
              </a:lnSpc>
              <a:buNone/>
            </a:pPr>
            <a:r>
              <a:rPr lang="en-US" sz="1550" dirty="0">
                <a:solidFill>
                  <a:srgbClr val="CAD6DE"/>
                </a:solidFill>
                <a:latin typeface="Unbounded" pitchFamily="34" charset="0"/>
                <a:ea typeface="Unbounded" pitchFamily="34" charset="-122"/>
                <a:cs typeface="Unbounded" pitchFamily="34" charset="-120"/>
              </a:rPr>
              <a:t>Generación de la señal</a:t>
            </a:r>
            <a:endParaRPr lang="en-US" sz="1550" dirty="0"/>
          </a:p>
        </p:txBody>
      </p:sp>
      <p:sp>
        <p:nvSpPr>
          <p:cNvPr id="10" name="Text 8"/>
          <p:cNvSpPr/>
          <p:nvPr/>
        </p:nvSpPr>
        <p:spPr>
          <a:xfrm>
            <a:off x="1801058" y="3604855"/>
            <a:ext cx="12229028" cy="274439"/>
          </a:xfrm>
          <a:prstGeom prst="rect">
            <a:avLst/>
          </a:prstGeom>
          <a:noFill/>
          <a:ln/>
        </p:spPr>
        <p:txBody>
          <a:bodyPr wrap="none" lIns="0" tIns="0" rIns="0" bIns="0" rtlCol="0" anchor="t"/>
          <a:lstStyle/>
          <a:p>
            <a:pPr algn="l" indent="0" marL="0">
              <a:lnSpc>
                <a:spcPts val="2150"/>
              </a:lnSpc>
              <a:buNone/>
            </a:pPr>
            <a:r>
              <a:rPr lang="en-US" sz="1350" dirty="0">
                <a:solidFill>
                  <a:srgbClr val="CAD6DE"/>
                </a:solidFill>
                <a:latin typeface="Cabin" pitchFamily="34" charset="0"/>
                <a:ea typeface="Cabin" pitchFamily="34" charset="-122"/>
                <a:cs typeface="Cabin" pitchFamily="34" charset="-120"/>
              </a:rPr>
              <a:t>Se crea la señal de información que se desea transmitir.</a:t>
            </a:r>
            <a:endParaRPr lang="en-US" sz="1350" dirty="0"/>
          </a:p>
        </p:txBody>
      </p:sp>
      <p:sp>
        <p:nvSpPr>
          <p:cNvPr id="11" name="Shape 9"/>
          <p:cNvSpPr/>
          <p:nvPr/>
        </p:nvSpPr>
        <p:spPr>
          <a:xfrm>
            <a:off x="1027688" y="4596527"/>
            <a:ext cx="600313" cy="22860"/>
          </a:xfrm>
          <a:prstGeom prst="roundRect">
            <a:avLst>
              <a:gd name="adj" fmla="val 112559"/>
            </a:avLst>
          </a:prstGeom>
          <a:solidFill>
            <a:srgbClr val="49606E"/>
          </a:solidFill>
          <a:ln/>
        </p:spPr>
      </p:sp>
      <p:sp>
        <p:nvSpPr>
          <p:cNvPr id="12" name="Shape 10"/>
          <p:cNvSpPr/>
          <p:nvPr/>
        </p:nvSpPr>
        <p:spPr>
          <a:xfrm>
            <a:off x="664666" y="4415076"/>
            <a:ext cx="385882" cy="385882"/>
          </a:xfrm>
          <a:prstGeom prst="roundRect">
            <a:avLst>
              <a:gd name="adj" fmla="val 6668"/>
            </a:avLst>
          </a:prstGeom>
          <a:solidFill>
            <a:srgbClr val="304755"/>
          </a:solidFill>
          <a:ln/>
        </p:spPr>
      </p:sp>
      <p:sp>
        <p:nvSpPr>
          <p:cNvPr id="13" name="Text 11"/>
          <p:cNvSpPr/>
          <p:nvPr/>
        </p:nvSpPr>
        <p:spPr>
          <a:xfrm>
            <a:off x="762060" y="4486870"/>
            <a:ext cx="191095" cy="242173"/>
          </a:xfrm>
          <a:prstGeom prst="rect">
            <a:avLst/>
          </a:prstGeom>
          <a:noFill/>
          <a:ln/>
        </p:spPr>
        <p:txBody>
          <a:bodyPr wrap="none" lIns="0" tIns="0" rIns="0" bIns="0" rtlCol="0" anchor="t"/>
          <a:lstStyle/>
          <a:p>
            <a:pPr algn="ctr" indent="0" marL="0">
              <a:lnSpc>
                <a:spcPts val="1900"/>
              </a:lnSpc>
              <a:buNone/>
            </a:pPr>
            <a:r>
              <a:rPr lang="en-US" sz="1900" dirty="0">
                <a:solidFill>
                  <a:srgbClr val="CAD6DE"/>
                </a:solidFill>
                <a:latin typeface="Unbounded" pitchFamily="34" charset="0"/>
                <a:ea typeface="Unbounded" pitchFamily="34" charset="-122"/>
                <a:cs typeface="Unbounded" pitchFamily="34" charset="-120"/>
              </a:rPr>
              <a:t>2</a:t>
            </a:r>
            <a:endParaRPr lang="en-US" sz="1900" dirty="0"/>
          </a:p>
        </p:txBody>
      </p:sp>
      <p:sp>
        <p:nvSpPr>
          <p:cNvPr id="14" name="Text 12"/>
          <p:cNvSpPr/>
          <p:nvPr/>
        </p:nvSpPr>
        <p:spPr>
          <a:xfrm>
            <a:off x="1801058" y="4393644"/>
            <a:ext cx="3080266" cy="252174"/>
          </a:xfrm>
          <a:prstGeom prst="rect">
            <a:avLst/>
          </a:prstGeom>
          <a:noFill/>
          <a:ln/>
        </p:spPr>
        <p:txBody>
          <a:bodyPr wrap="none" lIns="0" tIns="0" rIns="0" bIns="0" rtlCol="0" anchor="t"/>
          <a:lstStyle/>
          <a:p>
            <a:pPr algn="l" indent="0" marL="0">
              <a:lnSpc>
                <a:spcPts val="1950"/>
              </a:lnSpc>
              <a:buNone/>
            </a:pPr>
            <a:r>
              <a:rPr lang="en-US" sz="1550" dirty="0">
                <a:solidFill>
                  <a:srgbClr val="CAD6DE"/>
                </a:solidFill>
                <a:latin typeface="Unbounded" pitchFamily="34" charset="0"/>
                <a:ea typeface="Unbounded" pitchFamily="34" charset="-122"/>
                <a:cs typeface="Unbounded" pitchFamily="34" charset="-120"/>
              </a:rPr>
              <a:t>Selección de la portadora</a:t>
            </a:r>
            <a:endParaRPr lang="en-US" sz="1550" dirty="0"/>
          </a:p>
        </p:txBody>
      </p:sp>
      <p:sp>
        <p:nvSpPr>
          <p:cNvPr id="15" name="Text 13"/>
          <p:cNvSpPr/>
          <p:nvPr/>
        </p:nvSpPr>
        <p:spPr>
          <a:xfrm>
            <a:off x="1801058" y="4748689"/>
            <a:ext cx="12229028" cy="274439"/>
          </a:xfrm>
          <a:prstGeom prst="rect">
            <a:avLst/>
          </a:prstGeom>
          <a:noFill/>
          <a:ln/>
        </p:spPr>
        <p:txBody>
          <a:bodyPr wrap="none" lIns="0" tIns="0" rIns="0" bIns="0" rtlCol="0" anchor="t"/>
          <a:lstStyle/>
          <a:p>
            <a:pPr algn="l" indent="0" marL="0">
              <a:lnSpc>
                <a:spcPts val="2150"/>
              </a:lnSpc>
              <a:buNone/>
            </a:pPr>
            <a:r>
              <a:rPr lang="en-US" sz="1350" dirty="0">
                <a:solidFill>
                  <a:srgbClr val="CAD6DE"/>
                </a:solidFill>
                <a:latin typeface="Cabin" pitchFamily="34" charset="0"/>
                <a:ea typeface="Cabin" pitchFamily="34" charset="-122"/>
                <a:cs typeface="Cabin" pitchFamily="34" charset="-120"/>
              </a:rPr>
              <a:t>Se elige una onda portadora de alta frecuencia adecuada.</a:t>
            </a:r>
            <a:endParaRPr lang="en-US" sz="1350" dirty="0"/>
          </a:p>
        </p:txBody>
      </p:sp>
      <p:sp>
        <p:nvSpPr>
          <p:cNvPr id="16" name="Shape 14"/>
          <p:cNvSpPr/>
          <p:nvPr/>
        </p:nvSpPr>
        <p:spPr>
          <a:xfrm>
            <a:off x="1027688" y="5740360"/>
            <a:ext cx="600313" cy="22860"/>
          </a:xfrm>
          <a:prstGeom prst="roundRect">
            <a:avLst>
              <a:gd name="adj" fmla="val 112559"/>
            </a:avLst>
          </a:prstGeom>
          <a:solidFill>
            <a:srgbClr val="49606E"/>
          </a:solidFill>
          <a:ln/>
        </p:spPr>
      </p:sp>
      <p:sp>
        <p:nvSpPr>
          <p:cNvPr id="17" name="Shape 15"/>
          <p:cNvSpPr/>
          <p:nvPr/>
        </p:nvSpPr>
        <p:spPr>
          <a:xfrm>
            <a:off x="664666" y="5558909"/>
            <a:ext cx="385882" cy="385882"/>
          </a:xfrm>
          <a:prstGeom prst="roundRect">
            <a:avLst>
              <a:gd name="adj" fmla="val 6668"/>
            </a:avLst>
          </a:prstGeom>
          <a:solidFill>
            <a:srgbClr val="304755"/>
          </a:solidFill>
          <a:ln/>
        </p:spPr>
      </p:sp>
      <p:sp>
        <p:nvSpPr>
          <p:cNvPr id="18" name="Text 16"/>
          <p:cNvSpPr/>
          <p:nvPr/>
        </p:nvSpPr>
        <p:spPr>
          <a:xfrm>
            <a:off x="760274" y="5630704"/>
            <a:ext cx="194667" cy="242173"/>
          </a:xfrm>
          <a:prstGeom prst="rect">
            <a:avLst/>
          </a:prstGeom>
          <a:noFill/>
          <a:ln/>
        </p:spPr>
        <p:txBody>
          <a:bodyPr wrap="none" lIns="0" tIns="0" rIns="0" bIns="0" rtlCol="0" anchor="t"/>
          <a:lstStyle/>
          <a:p>
            <a:pPr algn="ctr" indent="0" marL="0">
              <a:lnSpc>
                <a:spcPts val="1900"/>
              </a:lnSpc>
              <a:buNone/>
            </a:pPr>
            <a:r>
              <a:rPr lang="en-US" sz="1900" dirty="0">
                <a:solidFill>
                  <a:srgbClr val="CAD6DE"/>
                </a:solidFill>
                <a:latin typeface="Unbounded" pitchFamily="34" charset="0"/>
                <a:ea typeface="Unbounded" pitchFamily="34" charset="-122"/>
                <a:cs typeface="Unbounded" pitchFamily="34" charset="-120"/>
              </a:rPr>
              <a:t>3</a:t>
            </a:r>
            <a:endParaRPr lang="en-US" sz="1900" dirty="0"/>
          </a:p>
        </p:txBody>
      </p:sp>
      <p:sp>
        <p:nvSpPr>
          <p:cNvPr id="19" name="Text 17"/>
          <p:cNvSpPr/>
          <p:nvPr/>
        </p:nvSpPr>
        <p:spPr>
          <a:xfrm>
            <a:off x="1801058" y="5537478"/>
            <a:ext cx="2811066" cy="252174"/>
          </a:xfrm>
          <a:prstGeom prst="rect">
            <a:avLst/>
          </a:prstGeom>
          <a:noFill/>
          <a:ln/>
        </p:spPr>
        <p:txBody>
          <a:bodyPr wrap="none" lIns="0" tIns="0" rIns="0" bIns="0" rtlCol="0" anchor="t"/>
          <a:lstStyle/>
          <a:p>
            <a:pPr algn="l" indent="0" marL="0">
              <a:lnSpc>
                <a:spcPts val="1950"/>
              </a:lnSpc>
              <a:buNone/>
            </a:pPr>
            <a:r>
              <a:rPr lang="en-US" sz="1550" dirty="0">
                <a:solidFill>
                  <a:srgbClr val="CAD6DE"/>
                </a:solidFill>
                <a:latin typeface="Unbounded" pitchFamily="34" charset="0"/>
                <a:ea typeface="Unbounded" pitchFamily="34" charset="-122"/>
                <a:cs typeface="Unbounded" pitchFamily="34" charset="-120"/>
              </a:rPr>
              <a:t>Proceso de modulación</a:t>
            </a:r>
            <a:endParaRPr lang="en-US" sz="1550" dirty="0"/>
          </a:p>
        </p:txBody>
      </p:sp>
      <p:sp>
        <p:nvSpPr>
          <p:cNvPr id="20" name="Text 18"/>
          <p:cNvSpPr/>
          <p:nvPr/>
        </p:nvSpPr>
        <p:spPr>
          <a:xfrm>
            <a:off x="1801058" y="5892522"/>
            <a:ext cx="12229028" cy="274439"/>
          </a:xfrm>
          <a:prstGeom prst="rect">
            <a:avLst/>
          </a:prstGeom>
          <a:noFill/>
          <a:ln/>
        </p:spPr>
        <p:txBody>
          <a:bodyPr wrap="none" lIns="0" tIns="0" rIns="0" bIns="0" rtlCol="0" anchor="t"/>
          <a:lstStyle/>
          <a:p>
            <a:pPr algn="l" indent="0" marL="0">
              <a:lnSpc>
                <a:spcPts val="2150"/>
              </a:lnSpc>
              <a:buNone/>
            </a:pPr>
            <a:r>
              <a:rPr lang="en-US" sz="1350" dirty="0">
                <a:solidFill>
                  <a:srgbClr val="CAD6DE"/>
                </a:solidFill>
                <a:latin typeface="Cabin" pitchFamily="34" charset="0"/>
                <a:ea typeface="Cabin" pitchFamily="34" charset="-122"/>
                <a:cs typeface="Cabin" pitchFamily="34" charset="-120"/>
              </a:rPr>
              <a:t>La señal de información modifica las características de la portadora.</a:t>
            </a:r>
            <a:endParaRPr lang="en-US" sz="1350" dirty="0"/>
          </a:p>
        </p:txBody>
      </p:sp>
      <p:sp>
        <p:nvSpPr>
          <p:cNvPr id="21" name="Shape 19"/>
          <p:cNvSpPr/>
          <p:nvPr/>
        </p:nvSpPr>
        <p:spPr>
          <a:xfrm>
            <a:off x="1027688" y="6884194"/>
            <a:ext cx="600313" cy="22860"/>
          </a:xfrm>
          <a:prstGeom prst="roundRect">
            <a:avLst>
              <a:gd name="adj" fmla="val 112559"/>
            </a:avLst>
          </a:prstGeom>
          <a:solidFill>
            <a:srgbClr val="49606E"/>
          </a:solidFill>
          <a:ln/>
        </p:spPr>
      </p:sp>
      <p:sp>
        <p:nvSpPr>
          <p:cNvPr id="22" name="Shape 20"/>
          <p:cNvSpPr/>
          <p:nvPr/>
        </p:nvSpPr>
        <p:spPr>
          <a:xfrm>
            <a:off x="664666" y="6702742"/>
            <a:ext cx="385882" cy="385882"/>
          </a:xfrm>
          <a:prstGeom prst="roundRect">
            <a:avLst>
              <a:gd name="adj" fmla="val 6668"/>
            </a:avLst>
          </a:prstGeom>
          <a:solidFill>
            <a:srgbClr val="304755"/>
          </a:solidFill>
          <a:ln/>
        </p:spPr>
      </p:sp>
      <p:sp>
        <p:nvSpPr>
          <p:cNvPr id="23" name="Text 21"/>
          <p:cNvSpPr/>
          <p:nvPr/>
        </p:nvSpPr>
        <p:spPr>
          <a:xfrm>
            <a:off x="760393" y="6774537"/>
            <a:ext cx="194429" cy="242173"/>
          </a:xfrm>
          <a:prstGeom prst="rect">
            <a:avLst/>
          </a:prstGeom>
          <a:noFill/>
          <a:ln/>
        </p:spPr>
        <p:txBody>
          <a:bodyPr wrap="none" lIns="0" tIns="0" rIns="0" bIns="0" rtlCol="0" anchor="t"/>
          <a:lstStyle/>
          <a:p>
            <a:pPr algn="ctr" indent="0" marL="0">
              <a:lnSpc>
                <a:spcPts val="1900"/>
              </a:lnSpc>
              <a:buNone/>
            </a:pPr>
            <a:r>
              <a:rPr lang="en-US" sz="1900" dirty="0">
                <a:solidFill>
                  <a:srgbClr val="CAD6DE"/>
                </a:solidFill>
                <a:latin typeface="Unbounded" pitchFamily="34" charset="0"/>
                <a:ea typeface="Unbounded" pitchFamily="34" charset="-122"/>
                <a:cs typeface="Unbounded" pitchFamily="34" charset="-120"/>
              </a:rPr>
              <a:t>4</a:t>
            </a:r>
            <a:endParaRPr lang="en-US" sz="1900" dirty="0"/>
          </a:p>
        </p:txBody>
      </p:sp>
      <p:sp>
        <p:nvSpPr>
          <p:cNvPr id="24" name="Text 22"/>
          <p:cNvSpPr/>
          <p:nvPr/>
        </p:nvSpPr>
        <p:spPr>
          <a:xfrm>
            <a:off x="1801058" y="6681311"/>
            <a:ext cx="2018109" cy="252174"/>
          </a:xfrm>
          <a:prstGeom prst="rect">
            <a:avLst/>
          </a:prstGeom>
          <a:noFill/>
          <a:ln/>
        </p:spPr>
        <p:txBody>
          <a:bodyPr wrap="none" lIns="0" tIns="0" rIns="0" bIns="0" rtlCol="0" anchor="t"/>
          <a:lstStyle/>
          <a:p>
            <a:pPr algn="l" indent="0" marL="0">
              <a:lnSpc>
                <a:spcPts val="1950"/>
              </a:lnSpc>
              <a:buNone/>
            </a:pPr>
            <a:r>
              <a:rPr lang="en-US" sz="1550" dirty="0">
                <a:solidFill>
                  <a:srgbClr val="CAD6DE"/>
                </a:solidFill>
                <a:latin typeface="Unbounded" pitchFamily="34" charset="0"/>
                <a:ea typeface="Unbounded" pitchFamily="34" charset="-122"/>
                <a:cs typeface="Unbounded" pitchFamily="34" charset="-120"/>
              </a:rPr>
              <a:t>Transmisión</a:t>
            </a:r>
            <a:endParaRPr lang="en-US" sz="1550" dirty="0"/>
          </a:p>
        </p:txBody>
      </p:sp>
      <p:sp>
        <p:nvSpPr>
          <p:cNvPr id="25" name="Text 23"/>
          <p:cNvSpPr/>
          <p:nvPr/>
        </p:nvSpPr>
        <p:spPr>
          <a:xfrm>
            <a:off x="1801058" y="7036356"/>
            <a:ext cx="12229028" cy="274439"/>
          </a:xfrm>
          <a:prstGeom prst="rect">
            <a:avLst/>
          </a:prstGeom>
          <a:noFill/>
          <a:ln/>
        </p:spPr>
        <p:txBody>
          <a:bodyPr wrap="none" lIns="0" tIns="0" rIns="0" bIns="0" rtlCol="0" anchor="t"/>
          <a:lstStyle/>
          <a:p>
            <a:pPr algn="l" indent="0" marL="0">
              <a:lnSpc>
                <a:spcPts val="2150"/>
              </a:lnSpc>
              <a:buNone/>
            </a:pPr>
            <a:r>
              <a:rPr lang="en-US" sz="1350" dirty="0">
                <a:solidFill>
                  <a:srgbClr val="CAD6DE"/>
                </a:solidFill>
                <a:latin typeface="Cabin" pitchFamily="34" charset="0"/>
                <a:ea typeface="Cabin" pitchFamily="34" charset="-122"/>
                <a:cs typeface="Cabin" pitchFamily="34" charset="-120"/>
              </a:rPr>
              <a:t>La señal modulada se transmite a través del medio elegido.</a:t>
            </a:r>
            <a:endParaRPr lang="en-US" sz="13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0932" y="984171"/>
            <a:ext cx="7045047" cy="664607"/>
          </a:xfrm>
          <a:prstGeom prst="rect">
            <a:avLst/>
          </a:prstGeom>
          <a:noFill/>
          <a:ln/>
        </p:spPr>
        <p:txBody>
          <a:bodyPr wrap="none" lIns="0" tIns="0" rIns="0" bIns="0" rtlCol="0" anchor="t"/>
          <a:lstStyle/>
          <a:p>
            <a:pPr indent="0" marL="0">
              <a:lnSpc>
                <a:spcPts val="5200"/>
              </a:lnSpc>
              <a:buNone/>
            </a:pPr>
            <a:r>
              <a:rPr lang="en-US" sz="4150" dirty="0">
                <a:solidFill>
                  <a:srgbClr val="FFFFFF"/>
                </a:solidFill>
                <a:latin typeface="Unbounded" pitchFamily="34" charset="0"/>
                <a:ea typeface="Unbounded" pitchFamily="34" charset="-122"/>
                <a:cs typeface="Unbounded" pitchFamily="34" charset="-120"/>
              </a:rPr>
              <a:t>Modulación Analógica</a:t>
            </a:r>
            <a:endParaRPr lang="en-US" sz="4150" dirty="0"/>
          </a:p>
        </p:txBody>
      </p:sp>
      <p:sp>
        <p:nvSpPr>
          <p:cNvPr id="3" name="Text 1"/>
          <p:cNvSpPr/>
          <p:nvPr/>
        </p:nvSpPr>
        <p:spPr>
          <a:xfrm>
            <a:off x="790932" y="2100739"/>
            <a:ext cx="13048536" cy="1084421"/>
          </a:xfrm>
          <a:prstGeom prst="rect">
            <a:avLst/>
          </a:prstGeom>
          <a:noFill/>
          <a:ln/>
        </p:spPr>
        <p:txBody>
          <a:bodyPr wrap="square" lIns="0" tIns="0" rIns="0" bIns="0" rtlCol="0" anchor="t"/>
          <a:lstStyle/>
          <a:p>
            <a:pPr indent="0" marL="0">
              <a:lnSpc>
                <a:spcPts val="2800"/>
              </a:lnSpc>
              <a:buNone/>
            </a:pPr>
            <a:r>
              <a:rPr lang="en-US" sz="1750" dirty="0">
                <a:solidFill>
                  <a:srgbClr val="CAD6DE"/>
                </a:solidFill>
                <a:latin typeface="Cabin" pitchFamily="34" charset="0"/>
                <a:ea typeface="Cabin" pitchFamily="34" charset="-122"/>
                <a:cs typeface="Cabin" pitchFamily="34" charset="-120"/>
              </a:rPr>
              <a:t>La modulación analógica es una técnica fundamental en las comunicaciones, donde una señal analógica continua se utiliza para modificar alguna característica de una onda portadora de alta frecuencia. Esta forma de modulación ha sido la base de muchas tecnologías de comunicación durante décadas, incluyendo la radio AM y FM, y la televisión analógica.</a:t>
            </a:r>
            <a:endParaRPr lang="en-US" sz="1750" dirty="0"/>
          </a:p>
        </p:txBody>
      </p:sp>
      <p:sp>
        <p:nvSpPr>
          <p:cNvPr id="4" name="Text 2"/>
          <p:cNvSpPr/>
          <p:nvPr/>
        </p:nvSpPr>
        <p:spPr>
          <a:xfrm>
            <a:off x="790932" y="3439358"/>
            <a:ext cx="13048536" cy="1084421"/>
          </a:xfrm>
          <a:prstGeom prst="rect">
            <a:avLst/>
          </a:prstGeom>
          <a:noFill/>
          <a:ln/>
        </p:spPr>
        <p:txBody>
          <a:bodyPr wrap="square" lIns="0" tIns="0" rIns="0" bIns="0" rtlCol="0" anchor="t"/>
          <a:lstStyle/>
          <a:p>
            <a:pPr indent="0" marL="0">
              <a:lnSpc>
                <a:spcPts val="2800"/>
              </a:lnSpc>
              <a:buNone/>
            </a:pPr>
            <a:r>
              <a:rPr lang="en-US" sz="1750" dirty="0">
                <a:solidFill>
                  <a:srgbClr val="CAD6DE"/>
                </a:solidFill>
                <a:latin typeface="Cabin" pitchFamily="34" charset="0"/>
                <a:ea typeface="Cabin" pitchFamily="34" charset="-122"/>
                <a:cs typeface="Cabin" pitchFamily="34" charset="-120"/>
              </a:rPr>
              <a:t>En la modulación analógica, la señal de información (también llamada señal moduladora) es continua en el tiempo y en amplitud. Esta señal se utiliza para variar una o más propiedades de la onda portadora, que generalmente es una señal sinusoidal de alta frecuencia. Dependiendo de qué característica de la onda portadora se modifique, se clasifican los diferentes tipos de modulación analógica.</a:t>
            </a:r>
            <a:endParaRPr lang="en-US" sz="1750" dirty="0"/>
          </a:p>
        </p:txBody>
      </p:sp>
      <p:sp>
        <p:nvSpPr>
          <p:cNvPr id="5" name="Text 3"/>
          <p:cNvSpPr/>
          <p:nvPr/>
        </p:nvSpPr>
        <p:spPr>
          <a:xfrm>
            <a:off x="790932" y="5003959"/>
            <a:ext cx="2658666" cy="332303"/>
          </a:xfrm>
          <a:prstGeom prst="rect">
            <a:avLst/>
          </a:prstGeom>
          <a:noFill/>
          <a:ln/>
        </p:spPr>
        <p:txBody>
          <a:bodyPr wrap="none" lIns="0" tIns="0" rIns="0" bIns="0" rtlCol="0" anchor="t"/>
          <a:lstStyle/>
          <a:p>
            <a:pPr indent="0" marL="0">
              <a:lnSpc>
                <a:spcPts val="2600"/>
              </a:lnSpc>
              <a:buNone/>
            </a:pPr>
            <a:r>
              <a:rPr lang="en-US" sz="2050" dirty="0">
                <a:solidFill>
                  <a:srgbClr val="FFFFFF"/>
                </a:solidFill>
                <a:latin typeface="Unbounded" pitchFamily="34" charset="0"/>
                <a:ea typeface="Unbounded" pitchFamily="34" charset="-122"/>
                <a:cs typeface="Unbounded" pitchFamily="34" charset="-120"/>
              </a:rPr>
              <a:t>Ventajas</a:t>
            </a:r>
            <a:endParaRPr lang="en-US" sz="2050" dirty="0"/>
          </a:p>
        </p:txBody>
      </p:sp>
      <p:sp>
        <p:nvSpPr>
          <p:cNvPr id="6" name="Text 4"/>
          <p:cNvSpPr/>
          <p:nvPr/>
        </p:nvSpPr>
        <p:spPr>
          <a:xfrm>
            <a:off x="790932" y="5562243"/>
            <a:ext cx="3981450" cy="361474"/>
          </a:xfrm>
          <a:prstGeom prst="rect">
            <a:avLst/>
          </a:prstGeom>
          <a:noFill/>
          <a:ln/>
        </p:spPr>
        <p:txBody>
          <a:bodyPr wrap="none" lIns="0" tIns="0" rIns="0" bIns="0" rtlCol="0" anchor="t"/>
          <a:lstStyle/>
          <a:p>
            <a:pPr algn="l" marL="342900" indent="-342900">
              <a:lnSpc>
                <a:spcPts val="2800"/>
              </a:lnSpc>
              <a:buSzPct val="100000"/>
              <a:buChar char="•"/>
            </a:pPr>
            <a:r>
              <a:rPr lang="en-US" sz="1750" dirty="0">
                <a:solidFill>
                  <a:srgbClr val="CAD6DE"/>
                </a:solidFill>
                <a:latin typeface="Cabin" pitchFamily="34" charset="0"/>
                <a:ea typeface="Cabin" pitchFamily="34" charset="-122"/>
                <a:cs typeface="Cabin" pitchFamily="34" charset="-120"/>
              </a:rPr>
              <a:t>Simplicidad en la implementación</a:t>
            </a:r>
            <a:endParaRPr lang="en-US" sz="1750" dirty="0"/>
          </a:p>
        </p:txBody>
      </p:sp>
      <p:sp>
        <p:nvSpPr>
          <p:cNvPr id="7" name="Text 5"/>
          <p:cNvSpPr/>
          <p:nvPr/>
        </p:nvSpPr>
        <p:spPr>
          <a:xfrm>
            <a:off x="790932" y="6002774"/>
            <a:ext cx="3981450" cy="722948"/>
          </a:xfrm>
          <a:prstGeom prst="rect">
            <a:avLst/>
          </a:prstGeom>
          <a:noFill/>
          <a:ln/>
        </p:spPr>
        <p:txBody>
          <a:bodyPr wrap="square" lIns="0" tIns="0" rIns="0" bIns="0" rtlCol="0" anchor="t"/>
          <a:lstStyle/>
          <a:p>
            <a:pPr algn="l" marL="342900" indent="-342900">
              <a:lnSpc>
                <a:spcPts val="2800"/>
              </a:lnSpc>
              <a:buSzPct val="100000"/>
              <a:buChar char="•"/>
            </a:pPr>
            <a:r>
              <a:rPr lang="en-US" sz="1750" dirty="0">
                <a:solidFill>
                  <a:srgbClr val="CAD6DE"/>
                </a:solidFill>
                <a:latin typeface="Cabin" pitchFamily="34" charset="0"/>
                <a:ea typeface="Cabin" pitchFamily="34" charset="-122"/>
                <a:cs typeface="Cabin" pitchFamily="34" charset="-120"/>
              </a:rPr>
              <a:t>Robustez frente a ciertos tipos de interferencias</a:t>
            </a:r>
            <a:endParaRPr lang="en-US" sz="1750" dirty="0"/>
          </a:p>
        </p:txBody>
      </p:sp>
      <p:sp>
        <p:nvSpPr>
          <p:cNvPr id="8" name="Text 6"/>
          <p:cNvSpPr/>
          <p:nvPr/>
        </p:nvSpPr>
        <p:spPr>
          <a:xfrm>
            <a:off x="790932" y="6804779"/>
            <a:ext cx="3981450" cy="361474"/>
          </a:xfrm>
          <a:prstGeom prst="rect">
            <a:avLst/>
          </a:prstGeom>
          <a:noFill/>
          <a:ln/>
        </p:spPr>
        <p:txBody>
          <a:bodyPr wrap="none" lIns="0" tIns="0" rIns="0" bIns="0" rtlCol="0" anchor="t"/>
          <a:lstStyle/>
          <a:p>
            <a:pPr algn="l" marL="342900" indent="-342900">
              <a:lnSpc>
                <a:spcPts val="2800"/>
              </a:lnSpc>
              <a:buSzPct val="100000"/>
              <a:buChar char="•"/>
            </a:pPr>
            <a:r>
              <a:rPr lang="en-US" sz="1750" dirty="0">
                <a:solidFill>
                  <a:srgbClr val="CAD6DE"/>
                </a:solidFill>
                <a:latin typeface="Cabin" pitchFamily="34" charset="0"/>
                <a:ea typeface="Cabin" pitchFamily="34" charset="-122"/>
                <a:cs typeface="Cabin" pitchFamily="34" charset="-120"/>
              </a:rPr>
              <a:t>Compatibilidad con sistemas legacy</a:t>
            </a:r>
            <a:endParaRPr lang="en-US" sz="1750" dirty="0"/>
          </a:p>
        </p:txBody>
      </p:sp>
      <p:sp>
        <p:nvSpPr>
          <p:cNvPr id="9" name="Text 7"/>
          <p:cNvSpPr/>
          <p:nvPr/>
        </p:nvSpPr>
        <p:spPr>
          <a:xfrm>
            <a:off x="5331262" y="5003959"/>
            <a:ext cx="2658666" cy="332303"/>
          </a:xfrm>
          <a:prstGeom prst="rect">
            <a:avLst/>
          </a:prstGeom>
          <a:noFill/>
          <a:ln/>
        </p:spPr>
        <p:txBody>
          <a:bodyPr wrap="none" lIns="0" tIns="0" rIns="0" bIns="0" rtlCol="0" anchor="t"/>
          <a:lstStyle/>
          <a:p>
            <a:pPr indent="0" marL="0">
              <a:lnSpc>
                <a:spcPts val="2600"/>
              </a:lnSpc>
              <a:buNone/>
            </a:pPr>
            <a:r>
              <a:rPr lang="en-US" sz="2050" dirty="0">
                <a:solidFill>
                  <a:srgbClr val="FFFFFF"/>
                </a:solidFill>
                <a:latin typeface="Unbounded" pitchFamily="34" charset="0"/>
                <a:ea typeface="Unbounded" pitchFamily="34" charset="-122"/>
                <a:cs typeface="Unbounded" pitchFamily="34" charset="-120"/>
              </a:rPr>
              <a:t>Desventajas</a:t>
            </a:r>
            <a:endParaRPr lang="en-US" sz="2050" dirty="0"/>
          </a:p>
        </p:txBody>
      </p:sp>
      <p:sp>
        <p:nvSpPr>
          <p:cNvPr id="10" name="Text 8"/>
          <p:cNvSpPr/>
          <p:nvPr/>
        </p:nvSpPr>
        <p:spPr>
          <a:xfrm>
            <a:off x="5331262" y="5562243"/>
            <a:ext cx="3981450" cy="361474"/>
          </a:xfrm>
          <a:prstGeom prst="rect">
            <a:avLst/>
          </a:prstGeom>
          <a:noFill/>
          <a:ln/>
        </p:spPr>
        <p:txBody>
          <a:bodyPr wrap="none" lIns="0" tIns="0" rIns="0" bIns="0" rtlCol="0" anchor="t"/>
          <a:lstStyle/>
          <a:p>
            <a:pPr algn="l" marL="342900" indent="-342900">
              <a:lnSpc>
                <a:spcPts val="2800"/>
              </a:lnSpc>
              <a:buSzPct val="100000"/>
              <a:buChar char="•"/>
            </a:pPr>
            <a:r>
              <a:rPr lang="en-US" sz="1750" dirty="0">
                <a:solidFill>
                  <a:srgbClr val="CAD6DE"/>
                </a:solidFill>
                <a:latin typeface="Cabin" pitchFamily="34" charset="0"/>
                <a:ea typeface="Cabin" pitchFamily="34" charset="-122"/>
                <a:cs typeface="Cabin" pitchFamily="34" charset="-120"/>
              </a:rPr>
              <a:t>Mayor susceptibilidad al ruido</a:t>
            </a:r>
            <a:endParaRPr lang="en-US" sz="1750" dirty="0"/>
          </a:p>
        </p:txBody>
      </p:sp>
      <p:sp>
        <p:nvSpPr>
          <p:cNvPr id="11" name="Text 9"/>
          <p:cNvSpPr/>
          <p:nvPr/>
        </p:nvSpPr>
        <p:spPr>
          <a:xfrm>
            <a:off x="5331262" y="6002774"/>
            <a:ext cx="3981450" cy="361474"/>
          </a:xfrm>
          <a:prstGeom prst="rect">
            <a:avLst/>
          </a:prstGeom>
          <a:noFill/>
          <a:ln/>
        </p:spPr>
        <p:txBody>
          <a:bodyPr wrap="none" lIns="0" tIns="0" rIns="0" bIns="0" rtlCol="0" anchor="t"/>
          <a:lstStyle/>
          <a:p>
            <a:pPr algn="l" marL="342900" indent="-342900">
              <a:lnSpc>
                <a:spcPts val="2800"/>
              </a:lnSpc>
              <a:buSzPct val="100000"/>
              <a:buChar char="•"/>
            </a:pPr>
            <a:r>
              <a:rPr lang="en-US" sz="1750" dirty="0">
                <a:solidFill>
                  <a:srgbClr val="CAD6DE"/>
                </a:solidFill>
                <a:latin typeface="Cabin" pitchFamily="34" charset="0"/>
                <a:ea typeface="Cabin" pitchFamily="34" charset="-122"/>
                <a:cs typeface="Cabin" pitchFamily="34" charset="-120"/>
              </a:rPr>
              <a:t>Menor eficiencia espectral</a:t>
            </a:r>
            <a:endParaRPr lang="en-US" sz="1750" dirty="0"/>
          </a:p>
        </p:txBody>
      </p:sp>
      <p:sp>
        <p:nvSpPr>
          <p:cNvPr id="12" name="Text 10"/>
          <p:cNvSpPr/>
          <p:nvPr/>
        </p:nvSpPr>
        <p:spPr>
          <a:xfrm>
            <a:off x="5331262" y="6443305"/>
            <a:ext cx="3981450" cy="722948"/>
          </a:xfrm>
          <a:prstGeom prst="rect">
            <a:avLst/>
          </a:prstGeom>
          <a:noFill/>
          <a:ln/>
        </p:spPr>
        <p:txBody>
          <a:bodyPr wrap="square" lIns="0" tIns="0" rIns="0" bIns="0" rtlCol="0" anchor="t"/>
          <a:lstStyle/>
          <a:p>
            <a:pPr algn="l" marL="342900" indent="-342900">
              <a:lnSpc>
                <a:spcPts val="2800"/>
              </a:lnSpc>
              <a:buSzPct val="100000"/>
              <a:buChar char="•"/>
            </a:pPr>
            <a:r>
              <a:rPr lang="en-US" sz="1750" dirty="0">
                <a:solidFill>
                  <a:srgbClr val="CAD6DE"/>
                </a:solidFill>
                <a:latin typeface="Cabin" pitchFamily="34" charset="0"/>
                <a:ea typeface="Cabin" pitchFamily="34" charset="-122"/>
                <a:cs typeface="Cabin" pitchFamily="34" charset="-120"/>
              </a:rPr>
              <a:t>Limitaciones en la calidad de la señal recuperada</a:t>
            </a:r>
            <a:endParaRPr lang="en-US" sz="1750" dirty="0"/>
          </a:p>
        </p:txBody>
      </p:sp>
      <p:sp>
        <p:nvSpPr>
          <p:cNvPr id="13" name="Text 11"/>
          <p:cNvSpPr/>
          <p:nvPr/>
        </p:nvSpPr>
        <p:spPr>
          <a:xfrm>
            <a:off x="9871591" y="5003959"/>
            <a:ext cx="2658666" cy="332303"/>
          </a:xfrm>
          <a:prstGeom prst="rect">
            <a:avLst/>
          </a:prstGeom>
          <a:noFill/>
          <a:ln/>
        </p:spPr>
        <p:txBody>
          <a:bodyPr wrap="none" lIns="0" tIns="0" rIns="0" bIns="0" rtlCol="0" anchor="t"/>
          <a:lstStyle/>
          <a:p>
            <a:pPr indent="0" marL="0">
              <a:lnSpc>
                <a:spcPts val="2600"/>
              </a:lnSpc>
              <a:buNone/>
            </a:pPr>
            <a:r>
              <a:rPr lang="en-US" sz="2050" dirty="0">
                <a:solidFill>
                  <a:srgbClr val="FFFFFF"/>
                </a:solidFill>
                <a:latin typeface="Unbounded" pitchFamily="34" charset="0"/>
                <a:ea typeface="Unbounded" pitchFamily="34" charset="-122"/>
                <a:cs typeface="Unbounded" pitchFamily="34" charset="-120"/>
              </a:rPr>
              <a:t>Aplicaciones</a:t>
            </a:r>
            <a:endParaRPr lang="en-US" sz="2050" dirty="0"/>
          </a:p>
        </p:txBody>
      </p:sp>
      <p:sp>
        <p:nvSpPr>
          <p:cNvPr id="14" name="Text 12"/>
          <p:cNvSpPr/>
          <p:nvPr/>
        </p:nvSpPr>
        <p:spPr>
          <a:xfrm>
            <a:off x="9871591" y="5562243"/>
            <a:ext cx="3981450" cy="361474"/>
          </a:xfrm>
          <a:prstGeom prst="rect">
            <a:avLst/>
          </a:prstGeom>
          <a:noFill/>
          <a:ln/>
        </p:spPr>
        <p:txBody>
          <a:bodyPr wrap="none" lIns="0" tIns="0" rIns="0" bIns="0" rtlCol="0" anchor="t"/>
          <a:lstStyle/>
          <a:p>
            <a:pPr algn="l" marL="342900" indent="-342900">
              <a:lnSpc>
                <a:spcPts val="2800"/>
              </a:lnSpc>
              <a:buSzPct val="100000"/>
              <a:buChar char="•"/>
            </a:pPr>
            <a:r>
              <a:rPr lang="en-US" sz="1750" dirty="0">
                <a:solidFill>
                  <a:srgbClr val="CAD6DE"/>
                </a:solidFill>
                <a:latin typeface="Cabin" pitchFamily="34" charset="0"/>
                <a:ea typeface="Cabin" pitchFamily="34" charset="-122"/>
                <a:cs typeface="Cabin" pitchFamily="34" charset="-120"/>
              </a:rPr>
              <a:t>Radiodifusión AM y FM</a:t>
            </a:r>
            <a:endParaRPr lang="en-US" sz="1750" dirty="0"/>
          </a:p>
        </p:txBody>
      </p:sp>
      <p:sp>
        <p:nvSpPr>
          <p:cNvPr id="15" name="Text 13"/>
          <p:cNvSpPr/>
          <p:nvPr/>
        </p:nvSpPr>
        <p:spPr>
          <a:xfrm>
            <a:off x="9871591" y="6002774"/>
            <a:ext cx="3981450" cy="361474"/>
          </a:xfrm>
          <a:prstGeom prst="rect">
            <a:avLst/>
          </a:prstGeom>
          <a:noFill/>
          <a:ln/>
        </p:spPr>
        <p:txBody>
          <a:bodyPr wrap="none" lIns="0" tIns="0" rIns="0" bIns="0" rtlCol="0" anchor="t"/>
          <a:lstStyle/>
          <a:p>
            <a:pPr algn="l" marL="342900" indent="-342900">
              <a:lnSpc>
                <a:spcPts val="2800"/>
              </a:lnSpc>
              <a:buSzPct val="100000"/>
              <a:buChar char="•"/>
            </a:pPr>
            <a:r>
              <a:rPr lang="en-US" sz="1750" dirty="0">
                <a:solidFill>
                  <a:srgbClr val="CAD6DE"/>
                </a:solidFill>
                <a:latin typeface="Cabin" pitchFamily="34" charset="0"/>
                <a:ea typeface="Cabin" pitchFamily="34" charset="-122"/>
                <a:cs typeface="Cabin" pitchFamily="34" charset="-120"/>
              </a:rPr>
              <a:t>Televisión analógica</a:t>
            </a:r>
            <a:endParaRPr lang="en-US" sz="1750" dirty="0"/>
          </a:p>
        </p:txBody>
      </p:sp>
      <p:sp>
        <p:nvSpPr>
          <p:cNvPr id="16" name="Text 14"/>
          <p:cNvSpPr/>
          <p:nvPr/>
        </p:nvSpPr>
        <p:spPr>
          <a:xfrm>
            <a:off x="9871591" y="6443305"/>
            <a:ext cx="3981450" cy="361474"/>
          </a:xfrm>
          <a:prstGeom prst="rect">
            <a:avLst/>
          </a:prstGeom>
          <a:noFill/>
          <a:ln/>
        </p:spPr>
        <p:txBody>
          <a:bodyPr wrap="none" lIns="0" tIns="0" rIns="0" bIns="0" rtlCol="0" anchor="t"/>
          <a:lstStyle/>
          <a:p>
            <a:pPr algn="l" marL="342900" indent="-342900">
              <a:lnSpc>
                <a:spcPts val="2800"/>
              </a:lnSpc>
              <a:buSzPct val="100000"/>
              <a:buChar char="•"/>
            </a:pPr>
            <a:r>
              <a:rPr lang="en-US" sz="1750" dirty="0">
                <a:solidFill>
                  <a:srgbClr val="CAD6DE"/>
                </a:solidFill>
                <a:latin typeface="Cabin" pitchFamily="34" charset="0"/>
                <a:ea typeface="Cabin" pitchFamily="34" charset="-122"/>
                <a:cs typeface="Cabin" pitchFamily="34" charset="-120"/>
              </a:rPr>
              <a:t>Comunicaciones de voz analógicas</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86051" y="618411"/>
            <a:ext cx="9220676" cy="660559"/>
          </a:xfrm>
          <a:prstGeom prst="rect">
            <a:avLst/>
          </a:prstGeom>
          <a:noFill/>
          <a:ln/>
        </p:spPr>
        <p:txBody>
          <a:bodyPr wrap="none" lIns="0" tIns="0" rIns="0" bIns="0" rtlCol="0" anchor="t"/>
          <a:lstStyle/>
          <a:p>
            <a:pPr indent="0" marL="0">
              <a:lnSpc>
                <a:spcPts val="5200"/>
              </a:lnSpc>
              <a:buNone/>
            </a:pPr>
            <a:r>
              <a:rPr lang="en-US" sz="4150" dirty="0">
                <a:solidFill>
                  <a:srgbClr val="FFFFFF"/>
                </a:solidFill>
                <a:latin typeface="Unbounded" pitchFamily="34" charset="0"/>
                <a:ea typeface="Unbounded" pitchFamily="34" charset="-122"/>
                <a:cs typeface="Unbounded" pitchFamily="34" charset="-120"/>
              </a:rPr>
              <a:t>Modulación de Amplitud (AM)</a:t>
            </a:r>
            <a:endParaRPr lang="en-US" sz="4150" dirty="0"/>
          </a:p>
        </p:txBody>
      </p:sp>
      <p:sp>
        <p:nvSpPr>
          <p:cNvPr id="3" name="Text 1"/>
          <p:cNvSpPr/>
          <p:nvPr/>
        </p:nvSpPr>
        <p:spPr>
          <a:xfrm>
            <a:off x="786051" y="1728192"/>
            <a:ext cx="13058299" cy="1078349"/>
          </a:xfrm>
          <a:prstGeom prst="rect">
            <a:avLst/>
          </a:prstGeom>
          <a:noFill/>
          <a:ln/>
        </p:spPr>
        <p:txBody>
          <a:bodyPr wrap="square" lIns="0" tIns="0" rIns="0" bIns="0" rtlCol="0" anchor="t"/>
          <a:lstStyle/>
          <a:p>
            <a:pPr indent="0" marL="0">
              <a:lnSpc>
                <a:spcPts val="2800"/>
              </a:lnSpc>
              <a:buNone/>
            </a:pPr>
            <a:r>
              <a:rPr lang="en-US" sz="1750" dirty="0">
                <a:solidFill>
                  <a:srgbClr val="CAD6DE"/>
                </a:solidFill>
                <a:latin typeface="Cabin" pitchFamily="34" charset="0"/>
                <a:ea typeface="Cabin" pitchFamily="34" charset="-122"/>
                <a:cs typeface="Cabin" pitchFamily="34" charset="-120"/>
              </a:rPr>
              <a:t>La Modulación de Amplitud (AM) es una de las formas más simples y antiguas de modulación analógica. En este método, la amplitud de la onda portadora de alta frecuencia se varía en proporción a la amplitud de la señal de información de baja frecuencia. La frecuencia y la fase de la portadora permanecen constantes.</a:t>
            </a:r>
            <a:endParaRPr lang="en-US" sz="1750" dirty="0"/>
          </a:p>
        </p:txBody>
      </p:sp>
      <p:sp>
        <p:nvSpPr>
          <p:cNvPr id="4" name="Text 2"/>
          <p:cNvSpPr/>
          <p:nvPr/>
        </p:nvSpPr>
        <p:spPr>
          <a:xfrm>
            <a:off x="786051" y="3059192"/>
            <a:ext cx="13058299" cy="1078349"/>
          </a:xfrm>
          <a:prstGeom prst="rect">
            <a:avLst/>
          </a:prstGeom>
          <a:noFill/>
          <a:ln/>
        </p:spPr>
        <p:txBody>
          <a:bodyPr wrap="square" lIns="0" tIns="0" rIns="0" bIns="0" rtlCol="0" anchor="t"/>
          <a:lstStyle/>
          <a:p>
            <a:pPr indent="0" marL="0">
              <a:lnSpc>
                <a:spcPts val="2800"/>
              </a:lnSpc>
              <a:buNone/>
            </a:pPr>
            <a:r>
              <a:rPr lang="en-US" sz="1750" dirty="0">
                <a:solidFill>
                  <a:srgbClr val="CAD6DE"/>
                </a:solidFill>
                <a:latin typeface="Cabin" pitchFamily="34" charset="0"/>
                <a:ea typeface="Cabin" pitchFamily="34" charset="-122"/>
                <a:cs typeface="Cabin" pitchFamily="34" charset="-120"/>
              </a:rPr>
              <a:t>El proceso de modulación AM produce una señal que contiene la frecuencia de la portadora y dos bandas laterales. Estas bandas laterales contienen la información real y son simétricas alrededor de la frecuencia portadora. La AM es ampliamente utilizada en la radiodifusión debido a su simplicidad y la facilidad de demodulación en los receptores.</a:t>
            </a:r>
            <a:endParaRPr lang="en-US" sz="1750" dirty="0"/>
          </a:p>
        </p:txBody>
      </p:sp>
      <p:sp>
        <p:nvSpPr>
          <p:cNvPr id="5" name="Shape 3"/>
          <p:cNvSpPr/>
          <p:nvPr/>
        </p:nvSpPr>
        <p:spPr>
          <a:xfrm>
            <a:off x="786051" y="4727019"/>
            <a:ext cx="13058299" cy="30480"/>
          </a:xfrm>
          <a:prstGeom prst="roundRect">
            <a:avLst>
              <a:gd name="adj" fmla="val 110539"/>
            </a:avLst>
          </a:prstGeom>
          <a:solidFill>
            <a:srgbClr val="49606E"/>
          </a:solidFill>
          <a:ln/>
        </p:spPr>
      </p:sp>
      <p:sp>
        <p:nvSpPr>
          <p:cNvPr id="6" name="Shape 4"/>
          <p:cNvSpPr/>
          <p:nvPr/>
        </p:nvSpPr>
        <p:spPr>
          <a:xfrm>
            <a:off x="2318861" y="4727019"/>
            <a:ext cx="30480" cy="786051"/>
          </a:xfrm>
          <a:prstGeom prst="roundRect">
            <a:avLst>
              <a:gd name="adj" fmla="val 110539"/>
            </a:avLst>
          </a:prstGeom>
          <a:solidFill>
            <a:srgbClr val="49606E"/>
          </a:solidFill>
          <a:ln/>
        </p:spPr>
      </p:sp>
      <p:sp>
        <p:nvSpPr>
          <p:cNvPr id="7" name="Shape 5"/>
          <p:cNvSpPr/>
          <p:nvPr/>
        </p:nvSpPr>
        <p:spPr>
          <a:xfrm>
            <a:off x="2081451" y="4474369"/>
            <a:ext cx="505301" cy="505301"/>
          </a:xfrm>
          <a:prstGeom prst="roundRect">
            <a:avLst>
              <a:gd name="adj" fmla="val 6668"/>
            </a:avLst>
          </a:prstGeom>
          <a:solidFill>
            <a:srgbClr val="304755"/>
          </a:solidFill>
          <a:ln/>
        </p:spPr>
      </p:sp>
      <p:sp>
        <p:nvSpPr>
          <p:cNvPr id="8" name="Text 6"/>
          <p:cNvSpPr/>
          <p:nvPr/>
        </p:nvSpPr>
        <p:spPr>
          <a:xfrm>
            <a:off x="2259330" y="4568428"/>
            <a:ext cx="149423" cy="317063"/>
          </a:xfrm>
          <a:prstGeom prst="rect">
            <a:avLst/>
          </a:prstGeom>
          <a:noFill/>
          <a:ln/>
        </p:spPr>
        <p:txBody>
          <a:bodyPr wrap="none" lIns="0" tIns="0" rIns="0" bIns="0" rtlCol="0" anchor="t"/>
          <a:lstStyle/>
          <a:p>
            <a:pPr algn="ctr" indent="0" marL="0">
              <a:lnSpc>
                <a:spcPts val="2450"/>
              </a:lnSpc>
              <a:buNone/>
            </a:pPr>
            <a:r>
              <a:rPr lang="en-US" sz="2450" dirty="0">
                <a:solidFill>
                  <a:srgbClr val="CAD6DE"/>
                </a:solidFill>
                <a:latin typeface="Unbounded" pitchFamily="34" charset="0"/>
                <a:ea typeface="Unbounded" pitchFamily="34" charset="-122"/>
                <a:cs typeface="Unbounded" pitchFamily="34" charset="-120"/>
              </a:rPr>
              <a:t>1</a:t>
            </a:r>
            <a:endParaRPr lang="en-US" sz="2450" dirty="0"/>
          </a:p>
        </p:txBody>
      </p:sp>
      <p:sp>
        <p:nvSpPr>
          <p:cNvPr id="9" name="Text 7"/>
          <p:cNvSpPr/>
          <p:nvPr/>
        </p:nvSpPr>
        <p:spPr>
          <a:xfrm>
            <a:off x="1010603" y="5737741"/>
            <a:ext cx="2646998" cy="660321"/>
          </a:xfrm>
          <a:prstGeom prst="rect">
            <a:avLst/>
          </a:prstGeom>
          <a:noFill/>
          <a:ln/>
        </p:spPr>
        <p:txBody>
          <a:bodyPr wrap="square" lIns="0" tIns="0" rIns="0" bIns="0" rtlCol="0" anchor="t"/>
          <a:lstStyle/>
          <a:p>
            <a:pPr algn="ctr" indent="0" marL="0">
              <a:lnSpc>
                <a:spcPts val="2600"/>
              </a:lnSpc>
              <a:buNone/>
            </a:pPr>
            <a:r>
              <a:rPr lang="en-US" sz="2050" dirty="0">
                <a:solidFill>
                  <a:srgbClr val="CAD6DE"/>
                </a:solidFill>
                <a:latin typeface="Unbounded" pitchFamily="34" charset="0"/>
                <a:ea typeface="Unbounded" pitchFamily="34" charset="-122"/>
                <a:cs typeface="Unbounded" pitchFamily="34" charset="-120"/>
              </a:rPr>
              <a:t>Generación de la señal AM</a:t>
            </a:r>
            <a:endParaRPr lang="en-US" sz="2050" dirty="0"/>
          </a:p>
        </p:txBody>
      </p:sp>
      <p:sp>
        <p:nvSpPr>
          <p:cNvPr id="10" name="Text 8"/>
          <p:cNvSpPr/>
          <p:nvPr/>
        </p:nvSpPr>
        <p:spPr>
          <a:xfrm>
            <a:off x="1010603" y="6532721"/>
            <a:ext cx="2646998" cy="1078349"/>
          </a:xfrm>
          <a:prstGeom prst="rect">
            <a:avLst/>
          </a:prstGeom>
          <a:noFill/>
          <a:ln/>
        </p:spPr>
        <p:txBody>
          <a:bodyPr wrap="square" lIns="0" tIns="0" rIns="0" bIns="0" rtlCol="0" anchor="t"/>
          <a:lstStyle/>
          <a:p>
            <a:pPr algn="ctr" indent="0" marL="0">
              <a:lnSpc>
                <a:spcPts val="2800"/>
              </a:lnSpc>
              <a:buNone/>
            </a:pPr>
            <a:r>
              <a:rPr lang="en-US" sz="1750" dirty="0">
                <a:solidFill>
                  <a:srgbClr val="CAD6DE"/>
                </a:solidFill>
                <a:latin typeface="Cabin" pitchFamily="34" charset="0"/>
                <a:ea typeface="Cabin" pitchFamily="34" charset="-122"/>
                <a:cs typeface="Cabin" pitchFamily="34" charset="-120"/>
              </a:rPr>
              <a:t>La señal de información modula la amplitud de la portadora.</a:t>
            </a:r>
            <a:endParaRPr lang="en-US" sz="1750" dirty="0"/>
          </a:p>
        </p:txBody>
      </p:sp>
      <p:sp>
        <p:nvSpPr>
          <p:cNvPr id="11" name="Shape 9"/>
          <p:cNvSpPr/>
          <p:nvPr/>
        </p:nvSpPr>
        <p:spPr>
          <a:xfrm>
            <a:off x="5639514" y="4727019"/>
            <a:ext cx="30480" cy="786051"/>
          </a:xfrm>
          <a:prstGeom prst="roundRect">
            <a:avLst>
              <a:gd name="adj" fmla="val 110539"/>
            </a:avLst>
          </a:prstGeom>
          <a:solidFill>
            <a:srgbClr val="49606E"/>
          </a:solidFill>
          <a:ln/>
        </p:spPr>
      </p:sp>
      <p:sp>
        <p:nvSpPr>
          <p:cNvPr id="12" name="Shape 10"/>
          <p:cNvSpPr/>
          <p:nvPr/>
        </p:nvSpPr>
        <p:spPr>
          <a:xfrm>
            <a:off x="5402104" y="4474369"/>
            <a:ext cx="505301" cy="505301"/>
          </a:xfrm>
          <a:prstGeom prst="roundRect">
            <a:avLst>
              <a:gd name="adj" fmla="val 6668"/>
            </a:avLst>
          </a:prstGeom>
          <a:solidFill>
            <a:srgbClr val="304755"/>
          </a:solidFill>
          <a:ln/>
        </p:spPr>
      </p:sp>
      <p:sp>
        <p:nvSpPr>
          <p:cNvPr id="13" name="Text 11"/>
          <p:cNvSpPr/>
          <p:nvPr/>
        </p:nvSpPr>
        <p:spPr>
          <a:xfrm>
            <a:off x="5529620" y="4568428"/>
            <a:ext cx="250269" cy="317063"/>
          </a:xfrm>
          <a:prstGeom prst="rect">
            <a:avLst/>
          </a:prstGeom>
          <a:noFill/>
          <a:ln/>
        </p:spPr>
        <p:txBody>
          <a:bodyPr wrap="none" lIns="0" tIns="0" rIns="0" bIns="0" rtlCol="0" anchor="t"/>
          <a:lstStyle/>
          <a:p>
            <a:pPr algn="ctr" indent="0" marL="0">
              <a:lnSpc>
                <a:spcPts val="2450"/>
              </a:lnSpc>
              <a:buNone/>
            </a:pPr>
            <a:r>
              <a:rPr lang="en-US" sz="2450" dirty="0">
                <a:solidFill>
                  <a:srgbClr val="CAD6DE"/>
                </a:solidFill>
                <a:latin typeface="Unbounded" pitchFamily="34" charset="0"/>
                <a:ea typeface="Unbounded" pitchFamily="34" charset="-122"/>
                <a:cs typeface="Unbounded" pitchFamily="34" charset="-120"/>
              </a:rPr>
              <a:t>2</a:t>
            </a:r>
            <a:endParaRPr lang="en-US" sz="2450" dirty="0"/>
          </a:p>
        </p:txBody>
      </p:sp>
      <p:sp>
        <p:nvSpPr>
          <p:cNvPr id="14" name="Text 12"/>
          <p:cNvSpPr/>
          <p:nvPr/>
        </p:nvSpPr>
        <p:spPr>
          <a:xfrm>
            <a:off x="4333518" y="5737741"/>
            <a:ext cx="2642473" cy="330160"/>
          </a:xfrm>
          <a:prstGeom prst="rect">
            <a:avLst/>
          </a:prstGeom>
          <a:noFill/>
          <a:ln/>
        </p:spPr>
        <p:txBody>
          <a:bodyPr wrap="none" lIns="0" tIns="0" rIns="0" bIns="0" rtlCol="0" anchor="t"/>
          <a:lstStyle/>
          <a:p>
            <a:pPr algn="ctr" indent="0" marL="0">
              <a:lnSpc>
                <a:spcPts val="2600"/>
              </a:lnSpc>
              <a:buNone/>
            </a:pPr>
            <a:r>
              <a:rPr lang="en-US" sz="2050" dirty="0">
                <a:solidFill>
                  <a:srgbClr val="CAD6DE"/>
                </a:solidFill>
                <a:latin typeface="Unbounded" pitchFamily="34" charset="0"/>
                <a:ea typeface="Unbounded" pitchFamily="34" charset="-122"/>
                <a:cs typeface="Unbounded" pitchFamily="34" charset="-120"/>
              </a:rPr>
              <a:t>Transmisión</a:t>
            </a:r>
            <a:endParaRPr lang="en-US" sz="2050" dirty="0"/>
          </a:p>
        </p:txBody>
      </p:sp>
      <p:sp>
        <p:nvSpPr>
          <p:cNvPr id="15" name="Text 13"/>
          <p:cNvSpPr/>
          <p:nvPr/>
        </p:nvSpPr>
        <p:spPr>
          <a:xfrm>
            <a:off x="4331256" y="6202561"/>
            <a:ext cx="2647117" cy="1078349"/>
          </a:xfrm>
          <a:prstGeom prst="rect">
            <a:avLst/>
          </a:prstGeom>
          <a:noFill/>
          <a:ln/>
        </p:spPr>
        <p:txBody>
          <a:bodyPr wrap="square" lIns="0" tIns="0" rIns="0" bIns="0" rtlCol="0" anchor="t"/>
          <a:lstStyle/>
          <a:p>
            <a:pPr algn="ctr" indent="0" marL="0">
              <a:lnSpc>
                <a:spcPts val="2800"/>
              </a:lnSpc>
              <a:buNone/>
            </a:pPr>
            <a:r>
              <a:rPr lang="en-US" sz="1750" dirty="0">
                <a:solidFill>
                  <a:srgbClr val="CAD6DE"/>
                </a:solidFill>
                <a:latin typeface="Cabin" pitchFamily="34" charset="0"/>
                <a:ea typeface="Cabin" pitchFamily="34" charset="-122"/>
                <a:cs typeface="Cabin" pitchFamily="34" charset="-120"/>
              </a:rPr>
              <a:t>La señal AM se transmite a través del medio (generalmente aire).</a:t>
            </a:r>
            <a:endParaRPr lang="en-US" sz="1750" dirty="0"/>
          </a:p>
        </p:txBody>
      </p:sp>
      <p:sp>
        <p:nvSpPr>
          <p:cNvPr id="16" name="Shape 14"/>
          <p:cNvSpPr/>
          <p:nvPr/>
        </p:nvSpPr>
        <p:spPr>
          <a:xfrm>
            <a:off x="8960287" y="4727019"/>
            <a:ext cx="30480" cy="786051"/>
          </a:xfrm>
          <a:prstGeom prst="roundRect">
            <a:avLst>
              <a:gd name="adj" fmla="val 110539"/>
            </a:avLst>
          </a:prstGeom>
          <a:solidFill>
            <a:srgbClr val="49606E"/>
          </a:solidFill>
          <a:ln/>
        </p:spPr>
      </p:sp>
      <p:sp>
        <p:nvSpPr>
          <p:cNvPr id="17" name="Shape 15"/>
          <p:cNvSpPr/>
          <p:nvPr/>
        </p:nvSpPr>
        <p:spPr>
          <a:xfrm>
            <a:off x="8722876" y="4474369"/>
            <a:ext cx="505301" cy="505301"/>
          </a:xfrm>
          <a:prstGeom prst="roundRect">
            <a:avLst>
              <a:gd name="adj" fmla="val 6668"/>
            </a:avLst>
          </a:prstGeom>
          <a:solidFill>
            <a:srgbClr val="304755"/>
          </a:solidFill>
          <a:ln/>
        </p:spPr>
      </p:sp>
      <p:sp>
        <p:nvSpPr>
          <p:cNvPr id="18" name="Text 16"/>
          <p:cNvSpPr/>
          <p:nvPr/>
        </p:nvSpPr>
        <p:spPr>
          <a:xfrm>
            <a:off x="8848011" y="4568428"/>
            <a:ext cx="255032" cy="317063"/>
          </a:xfrm>
          <a:prstGeom prst="rect">
            <a:avLst/>
          </a:prstGeom>
          <a:noFill/>
          <a:ln/>
        </p:spPr>
        <p:txBody>
          <a:bodyPr wrap="none" lIns="0" tIns="0" rIns="0" bIns="0" rtlCol="0" anchor="t"/>
          <a:lstStyle/>
          <a:p>
            <a:pPr algn="ctr" indent="0" marL="0">
              <a:lnSpc>
                <a:spcPts val="2450"/>
              </a:lnSpc>
              <a:buNone/>
            </a:pPr>
            <a:r>
              <a:rPr lang="en-US" sz="2450" dirty="0">
                <a:solidFill>
                  <a:srgbClr val="CAD6DE"/>
                </a:solidFill>
                <a:latin typeface="Unbounded" pitchFamily="34" charset="0"/>
                <a:ea typeface="Unbounded" pitchFamily="34" charset="-122"/>
                <a:cs typeface="Unbounded" pitchFamily="34" charset="-120"/>
              </a:rPr>
              <a:t>3</a:t>
            </a:r>
            <a:endParaRPr lang="en-US" sz="2450" dirty="0"/>
          </a:p>
        </p:txBody>
      </p:sp>
      <p:sp>
        <p:nvSpPr>
          <p:cNvPr id="19" name="Text 17"/>
          <p:cNvSpPr/>
          <p:nvPr/>
        </p:nvSpPr>
        <p:spPr>
          <a:xfrm>
            <a:off x="7654290" y="5737741"/>
            <a:ext cx="2642473" cy="330160"/>
          </a:xfrm>
          <a:prstGeom prst="rect">
            <a:avLst/>
          </a:prstGeom>
          <a:noFill/>
          <a:ln/>
        </p:spPr>
        <p:txBody>
          <a:bodyPr wrap="none" lIns="0" tIns="0" rIns="0" bIns="0" rtlCol="0" anchor="t"/>
          <a:lstStyle/>
          <a:p>
            <a:pPr algn="ctr" indent="0" marL="0">
              <a:lnSpc>
                <a:spcPts val="2600"/>
              </a:lnSpc>
              <a:buNone/>
            </a:pPr>
            <a:r>
              <a:rPr lang="en-US" sz="2050" dirty="0">
                <a:solidFill>
                  <a:srgbClr val="CAD6DE"/>
                </a:solidFill>
                <a:latin typeface="Unbounded" pitchFamily="34" charset="0"/>
                <a:ea typeface="Unbounded" pitchFamily="34" charset="-122"/>
                <a:cs typeface="Unbounded" pitchFamily="34" charset="-120"/>
              </a:rPr>
              <a:t>Recepción</a:t>
            </a:r>
            <a:endParaRPr lang="en-US" sz="2050" dirty="0"/>
          </a:p>
        </p:txBody>
      </p:sp>
      <p:sp>
        <p:nvSpPr>
          <p:cNvPr id="20" name="Text 18"/>
          <p:cNvSpPr/>
          <p:nvPr/>
        </p:nvSpPr>
        <p:spPr>
          <a:xfrm>
            <a:off x="7652028" y="6202561"/>
            <a:ext cx="2646998" cy="718899"/>
          </a:xfrm>
          <a:prstGeom prst="rect">
            <a:avLst/>
          </a:prstGeom>
          <a:noFill/>
          <a:ln/>
        </p:spPr>
        <p:txBody>
          <a:bodyPr wrap="square" lIns="0" tIns="0" rIns="0" bIns="0" rtlCol="0" anchor="t"/>
          <a:lstStyle/>
          <a:p>
            <a:pPr algn="ctr" indent="0" marL="0">
              <a:lnSpc>
                <a:spcPts val="2800"/>
              </a:lnSpc>
              <a:buNone/>
            </a:pPr>
            <a:r>
              <a:rPr lang="en-US" sz="1750" dirty="0">
                <a:solidFill>
                  <a:srgbClr val="CAD6DE"/>
                </a:solidFill>
                <a:latin typeface="Cabin" pitchFamily="34" charset="0"/>
                <a:ea typeface="Cabin" pitchFamily="34" charset="-122"/>
                <a:cs typeface="Cabin" pitchFamily="34" charset="-120"/>
              </a:rPr>
              <a:t>Un receptor sintoniza la frecuencia de la portadora.</a:t>
            </a:r>
            <a:endParaRPr lang="en-US" sz="1750" dirty="0"/>
          </a:p>
        </p:txBody>
      </p:sp>
      <p:sp>
        <p:nvSpPr>
          <p:cNvPr id="21" name="Shape 19"/>
          <p:cNvSpPr/>
          <p:nvPr/>
        </p:nvSpPr>
        <p:spPr>
          <a:xfrm>
            <a:off x="12280940" y="4727019"/>
            <a:ext cx="30480" cy="786051"/>
          </a:xfrm>
          <a:prstGeom prst="roundRect">
            <a:avLst>
              <a:gd name="adj" fmla="val 110539"/>
            </a:avLst>
          </a:prstGeom>
          <a:solidFill>
            <a:srgbClr val="49606E"/>
          </a:solidFill>
          <a:ln/>
        </p:spPr>
      </p:sp>
      <p:sp>
        <p:nvSpPr>
          <p:cNvPr id="22" name="Shape 20"/>
          <p:cNvSpPr/>
          <p:nvPr/>
        </p:nvSpPr>
        <p:spPr>
          <a:xfrm>
            <a:off x="12043529" y="4474369"/>
            <a:ext cx="505301" cy="505301"/>
          </a:xfrm>
          <a:prstGeom prst="roundRect">
            <a:avLst>
              <a:gd name="adj" fmla="val 6668"/>
            </a:avLst>
          </a:prstGeom>
          <a:solidFill>
            <a:srgbClr val="304755"/>
          </a:solidFill>
          <a:ln/>
        </p:spPr>
      </p:sp>
      <p:sp>
        <p:nvSpPr>
          <p:cNvPr id="23" name="Text 21"/>
          <p:cNvSpPr/>
          <p:nvPr/>
        </p:nvSpPr>
        <p:spPr>
          <a:xfrm>
            <a:off x="12168783" y="4568428"/>
            <a:ext cx="254675" cy="317063"/>
          </a:xfrm>
          <a:prstGeom prst="rect">
            <a:avLst/>
          </a:prstGeom>
          <a:noFill/>
          <a:ln/>
        </p:spPr>
        <p:txBody>
          <a:bodyPr wrap="none" lIns="0" tIns="0" rIns="0" bIns="0" rtlCol="0" anchor="t"/>
          <a:lstStyle/>
          <a:p>
            <a:pPr algn="ctr" indent="0" marL="0">
              <a:lnSpc>
                <a:spcPts val="2450"/>
              </a:lnSpc>
              <a:buNone/>
            </a:pPr>
            <a:r>
              <a:rPr lang="en-US" sz="2450" dirty="0">
                <a:solidFill>
                  <a:srgbClr val="CAD6DE"/>
                </a:solidFill>
                <a:latin typeface="Unbounded" pitchFamily="34" charset="0"/>
                <a:ea typeface="Unbounded" pitchFamily="34" charset="-122"/>
                <a:cs typeface="Unbounded" pitchFamily="34" charset="-120"/>
              </a:rPr>
              <a:t>4</a:t>
            </a:r>
            <a:endParaRPr lang="en-US" sz="2450" dirty="0"/>
          </a:p>
        </p:txBody>
      </p:sp>
      <p:sp>
        <p:nvSpPr>
          <p:cNvPr id="24" name="Text 22"/>
          <p:cNvSpPr/>
          <p:nvPr/>
        </p:nvSpPr>
        <p:spPr>
          <a:xfrm>
            <a:off x="10974943" y="5737741"/>
            <a:ext cx="2642473" cy="330160"/>
          </a:xfrm>
          <a:prstGeom prst="rect">
            <a:avLst/>
          </a:prstGeom>
          <a:noFill/>
          <a:ln/>
        </p:spPr>
        <p:txBody>
          <a:bodyPr wrap="none" lIns="0" tIns="0" rIns="0" bIns="0" rtlCol="0" anchor="t"/>
          <a:lstStyle/>
          <a:p>
            <a:pPr algn="ctr" indent="0" marL="0">
              <a:lnSpc>
                <a:spcPts val="2600"/>
              </a:lnSpc>
              <a:buNone/>
            </a:pPr>
            <a:r>
              <a:rPr lang="en-US" sz="2050" dirty="0">
                <a:solidFill>
                  <a:srgbClr val="CAD6DE"/>
                </a:solidFill>
                <a:latin typeface="Unbounded" pitchFamily="34" charset="0"/>
                <a:ea typeface="Unbounded" pitchFamily="34" charset="-122"/>
                <a:cs typeface="Unbounded" pitchFamily="34" charset="-120"/>
              </a:rPr>
              <a:t>Demodulación</a:t>
            </a:r>
            <a:endParaRPr lang="en-US" sz="2050" dirty="0"/>
          </a:p>
        </p:txBody>
      </p:sp>
      <p:sp>
        <p:nvSpPr>
          <p:cNvPr id="25" name="Text 23"/>
          <p:cNvSpPr/>
          <p:nvPr/>
        </p:nvSpPr>
        <p:spPr>
          <a:xfrm>
            <a:off x="10972681" y="6202561"/>
            <a:ext cx="2647117" cy="1078349"/>
          </a:xfrm>
          <a:prstGeom prst="rect">
            <a:avLst/>
          </a:prstGeom>
          <a:noFill/>
          <a:ln/>
        </p:spPr>
        <p:txBody>
          <a:bodyPr wrap="square" lIns="0" tIns="0" rIns="0" bIns="0" rtlCol="0" anchor="t"/>
          <a:lstStyle/>
          <a:p>
            <a:pPr algn="ctr" indent="0" marL="0">
              <a:lnSpc>
                <a:spcPts val="2800"/>
              </a:lnSpc>
              <a:buNone/>
            </a:pPr>
            <a:r>
              <a:rPr lang="en-US" sz="1750" dirty="0">
                <a:solidFill>
                  <a:srgbClr val="CAD6DE"/>
                </a:solidFill>
                <a:latin typeface="Cabin" pitchFamily="34" charset="0"/>
                <a:ea typeface="Cabin" pitchFamily="34" charset="-122"/>
                <a:cs typeface="Cabin" pitchFamily="34" charset="-120"/>
              </a:rPr>
              <a:t>Se extrae la señal de información original de la onda modulada.</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61167" y="598884"/>
            <a:ext cx="9459754" cy="639604"/>
          </a:xfrm>
          <a:prstGeom prst="rect">
            <a:avLst/>
          </a:prstGeom>
          <a:noFill/>
          <a:ln/>
        </p:spPr>
        <p:txBody>
          <a:bodyPr wrap="none" lIns="0" tIns="0" rIns="0" bIns="0" rtlCol="0" anchor="t"/>
          <a:lstStyle/>
          <a:p>
            <a:pPr indent="0" marL="0">
              <a:lnSpc>
                <a:spcPts val="5000"/>
              </a:lnSpc>
              <a:buNone/>
            </a:pPr>
            <a:r>
              <a:rPr lang="en-US" sz="4000" dirty="0">
                <a:solidFill>
                  <a:srgbClr val="FFFFFF"/>
                </a:solidFill>
                <a:latin typeface="Unbounded" pitchFamily="34" charset="0"/>
                <a:ea typeface="Unbounded" pitchFamily="34" charset="-122"/>
                <a:cs typeface="Unbounded" pitchFamily="34" charset="-120"/>
              </a:rPr>
              <a:t>Modulación de Frecuencia (FM)</a:t>
            </a:r>
            <a:endParaRPr lang="en-US" sz="4000" dirty="0"/>
          </a:p>
        </p:txBody>
      </p:sp>
      <p:sp>
        <p:nvSpPr>
          <p:cNvPr id="3" name="Text 1"/>
          <p:cNvSpPr/>
          <p:nvPr/>
        </p:nvSpPr>
        <p:spPr>
          <a:xfrm>
            <a:off x="761167" y="1673423"/>
            <a:ext cx="13108067" cy="1044059"/>
          </a:xfrm>
          <a:prstGeom prst="rect">
            <a:avLst/>
          </a:prstGeom>
          <a:noFill/>
          <a:ln/>
        </p:spPr>
        <p:txBody>
          <a:bodyPr wrap="square" lIns="0" tIns="0" rIns="0" bIns="0" rtlCol="0" anchor="t"/>
          <a:lstStyle/>
          <a:p>
            <a:pPr indent="0" marL="0">
              <a:lnSpc>
                <a:spcPts val="2700"/>
              </a:lnSpc>
              <a:buNone/>
            </a:pPr>
            <a:r>
              <a:rPr lang="en-US" sz="1700" dirty="0">
                <a:solidFill>
                  <a:srgbClr val="CAD6DE"/>
                </a:solidFill>
                <a:latin typeface="Cabin" pitchFamily="34" charset="0"/>
                <a:ea typeface="Cabin" pitchFamily="34" charset="-122"/>
                <a:cs typeface="Cabin" pitchFamily="34" charset="-120"/>
              </a:rPr>
              <a:t>La Modulación de Frecuencia (FM) es una técnica de modulación analógica donde la frecuencia de la onda portadora varía en función de la amplitud de la señal de información. A diferencia de la AM, la amplitud de la portadora permanece constante en FM. Esta característica hace que la FM sea menos susceptible al ruido y a las interferencias, proporcionando una mejor calidad de sonido en aplicaciones de audio.</a:t>
            </a:r>
            <a:endParaRPr lang="en-US" sz="1700" dirty="0"/>
          </a:p>
        </p:txBody>
      </p:sp>
      <p:sp>
        <p:nvSpPr>
          <p:cNvPr id="4" name="Text 2"/>
          <p:cNvSpPr/>
          <p:nvPr/>
        </p:nvSpPr>
        <p:spPr>
          <a:xfrm>
            <a:off x="761167" y="2962156"/>
            <a:ext cx="13108067" cy="1044059"/>
          </a:xfrm>
          <a:prstGeom prst="rect">
            <a:avLst/>
          </a:prstGeom>
          <a:noFill/>
          <a:ln/>
        </p:spPr>
        <p:txBody>
          <a:bodyPr wrap="square" lIns="0" tIns="0" rIns="0" bIns="0" rtlCol="0" anchor="t"/>
          <a:lstStyle/>
          <a:p>
            <a:pPr indent="0" marL="0">
              <a:lnSpc>
                <a:spcPts val="2700"/>
              </a:lnSpc>
              <a:buNone/>
            </a:pPr>
            <a:r>
              <a:rPr lang="en-US" sz="1700" dirty="0">
                <a:solidFill>
                  <a:srgbClr val="CAD6DE"/>
                </a:solidFill>
                <a:latin typeface="Cabin" pitchFamily="34" charset="0"/>
                <a:ea typeface="Cabin" pitchFamily="34" charset="-122"/>
                <a:cs typeface="Cabin" pitchFamily="34" charset="-120"/>
              </a:rPr>
              <a:t>En FM, la cantidad de desviación de la frecuencia portadora con respecto a su valor central se conoce como "desviación de frecuencia" y es proporcional a la amplitud de la señal moduladora. La FM produce un espectro más amplio que la AM, pero ofrece una mejor relación señal-ruido, especialmente en presencia de ruido de amplitud.</a:t>
            </a:r>
            <a:endParaRPr lang="en-US" sz="1700" dirty="0"/>
          </a:p>
        </p:txBody>
      </p:sp>
      <p:sp>
        <p:nvSpPr>
          <p:cNvPr id="5" name="Shape 3"/>
          <p:cNvSpPr/>
          <p:nvPr/>
        </p:nvSpPr>
        <p:spPr>
          <a:xfrm>
            <a:off x="761167" y="4250888"/>
            <a:ext cx="6445329" cy="1581150"/>
          </a:xfrm>
          <a:prstGeom prst="roundRect">
            <a:avLst>
              <a:gd name="adj" fmla="val 2063"/>
            </a:avLst>
          </a:prstGeom>
          <a:solidFill>
            <a:srgbClr val="304755"/>
          </a:solidFill>
          <a:ln/>
        </p:spPr>
      </p:sp>
      <p:sp>
        <p:nvSpPr>
          <p:cNvPr id="6" name="Text 4"/>
          <p:cNvSpPr/>
          <p:nvPr/>
        </p:nvSpPr>
        <p:spPr>
          <a:xfrm>
            <a:off x="978575" y="4468297"/>
            <a:ext cx="3288149" cy="319802"/>
          </a:xfrm>
          <a:prstGeom prst="rect">
            <a:avLst/>
          </a:prstGeom>
          <a:noFill/>
          <a:ln/>
        </p:spPr>
        <p:txBody>
          <a:bodyPr wrap="none" lIns="0" tIns="0" rIns="0" bIns="0" rtlCol="0" anchor="t"/>
          <a:lstStyle/>
          <a:p>
            <a:pPr indent="0" marL="0">
              <a:lnSpc>
                <a:spcPts val="2500"/>
              </a:lnSpc>
              <a:buNone/>
            </a:pPr>
            <a:r>
              <a:rPr lang="en-US" sz="2000" dirty="0">
                <a:solidFill>
                  <a:srgbClr val="CAD6DE"/>
                </a:solidFill>
                <a:latin typeface="Unbounded" pitchFamily="34" charset="0"/>
                <a:ea typeface="Unbounded" pitchFamily="34" charset="-122"/>
                <a:cs typeface="Unbounded" pitchFamily="34" charset="-120"/>
              </a:rPr>
              <a:t>Características clave</a:t>
            </a:r>
            <a:endParaRPr lang="en-US" sz="2000" dirty="0"/>
          </a:p>
        </p:txBody>
      </p:sp>
      <p:sp>
        <p:nvSpPr>
          <p:cNvPr id="7" name="Text 5"/>
          <p:cNvSpPr/>
          <p:nvPr/>
        </p:nvSpPr>
        <p:spPr>
          <a:xfrm>
            <a:off x="978575" y="4918591"/>
            <a:ext cx="6010513" cy="696039"/>
          </a:xfrm>
          <a:prstGeom prst="rect">
            <a:avLst/>
          </a:prstGeom>
          <a:noFill/>
          <a:ln/>
        </p:spPr>
        <p:txBody>
          <a:bodyPr wrap="square" lIns="0" tIns="0" rIns="0" bIns="0" rtlCol="0" anchor="t"/>
          <a:lstStyle/>
          <a:p>
            <a:pPr indent="0" marL="0">
              <a:lnSpc>
                <a:spcPts val="2700"/>
              </a:lnSpc>
              <a:buNone/>
            </a:pPr>
            <a:r>
              <a:rPr lang="en-US" sz="1700" dirty="0">
                <a:solidFill>
                  <a:srgbClr val="CAD6DE"/>
                </a:solidFill>
                <a:latin typeface="Cabin" pitchFamily="34" charset="0"/>
                <a:ea typeface="Cabin" pitchFamily="34" charset="-122"/>
                <a:cs typeface="Cabin" pitchFamily="34" charset="-120"/>
              </a:rPr>
              <a:t>Mayor inmunidad al ruido, mejor calidad de audio, mayor ancho de banda requerido.</a:t>
            </a:r>
            <a:endParaRPr lang="en-US" sz="1700" dirty="0"/>
          </a:p>
        </p:txBody>
      </p:sp>
      <p:sp>
        <p:nvSpPr>
          <p:cNvPr id="8" name="Shape 6"/>
          <p:cNvSpPr/>
          <p:nvPr/>
        </p:nvSpPr>
        <p:spPr>
          <a:xfrm>
            <a:off x="7423904" y="4250888"/>
            <a:ext cx="6445329" cy="1581150"/>
          </a:xfrm>
          <a:prstGeom prst="roundRect">
            <a:avLst>
              <a:gd name="adj" fmla="val 2063"/>
            </a:avLst>
          </a:prstGeom>
          <a:solidFill>
            <a:srgbClr val="304755"/>
          </a:solidFill>
          <a:ln/>
        </p:spPr>
      </p:sp>
      <p:sp>
        <p:nvSpPr>
          <p:cNvPr id="9" name="Text 7"/>
          <p:cNvSpPr/>
          <p:nvPr/>
        </p:nvSpPr>
        <p:spPr>
          <a:xfrm>
            <a:off x="7641312" y="4468297"/>
            <a:ext cx="3431143" cy="319802"/>
          </a:xfrm>
          <a:prstGeom prst="rect">
            <a:avLst/>
          </a:prstGeom>
          <a:noFill/>
          <a:ln/>
        </p:spPr>
        <p:txBody>
          <a:bodyPr wrap="none" lIns="0" tIns="0" rIns="0" bIns="0" rtlCol="0" anchor="t"/>
          <a:lstStyle/>
          <a:p>
            <a:pPr indent="0" marL="0">
              <a:lnSpc>
                <a:spcPts val="2500"/>
              </a:lnSpc>
              <a:buNone/>
            </a:pPr>
            <a:r>
              <a:rPr lang="en-US" sz="2000" dirty="0">
                <a:solidFill>
                  <a:srgbClr val="CAD6DE"/>
                </a:solidFill>
                <a:latin typeface="Unbounded" pitchFamily="34" charset="0"/>
                <a:ea typeface="Unbounded" pitchFamily="34" charset="-122"/>
                <a:cs typeface="Unbounded" pitchFamily="34" charset="-120"/>
              </a:rPr>
              <a:t>Aplicaciones comunes</a:t>
            </a:r>
            <a:endParaRPr lang="en-US" sz="2000" dirty="0"/>
          </a:p>
        </p:txBody>
      </p:sp>
      <p:sp>
        <p:nvSpPr>
          <p:cNvPr id="10" name="Text 8"/>
          <p:cNvSpPr/>
          <p:nvPr/>
        </p:nvSpPr>
        <p:spPr>
          <a:xfrm>
            <a:off x="7641312" y="4918591"/>
            <a:ext cx="6010513" cy="696039"/>
          </a:xfrm>
          <a:prstGeom prst="rect">
            <a:avLst/>
          </a:prstGeom>
          <a:noFill/>
          <a:ln/>
        </p:spPr>
        <p:txBody>
          <a:bodyPr wrap="square" lIns="0" tIns="0" rIns="0" bIns="0" rtlCol="0" anchor="t"/>
          <a:lstStyle/>
          <a:p>
            <a:pPr indent="0" marL="0">
              <a:lnSpc>
                <a:spcPts val="2700"/>
              </a:lnSpc>
              <a:buNone/>
            </a:pPr>
            <a:r>
              <a:rPr lang="en-US" sz="1700" dirty="0">
                <a:solidFill>
                  <a:srgbClr val="CAD6DE"/>
                </a:solidFill>
                <a:latin typeface="Cabin" pitchFamily="34" charset="0"/>
                <a:ea typeface="Cabin" pitchFamily="34" charset="-122"/>
                <a:cs typeface="Cabin" pitchFamily="34" charset="-120"/>
              </a:rPr>
              <a:t>Radiodifusión FM, comunicaciones móviles, transmisión de datos de alta velocidad.</a:t>
            </a:r>
            <a:endParaRPr lang="en-US" sz="1700" dirty="0"/>
          </a:p>
        </p:txBody>
      </p:sp>
      <p:sp>
        <p:nvSpPr>
          <p:cNvPr id="11" name="Shape 9"/>
          <p:cNvSpPr/>
          <p:nvPr/>
        </p:nvSpPr>
        <p:spPr>
          <a:xfrm>
            <a:off x="761167" y="6049447"/>
            <a:ext cx="6445329" cy="1581150"/>
          </a:xfrm>
          <a:prstGeom prst="roundRect">
            <a:avLst>
              <a:gd name="adj" fmla="val 2063"/>
            </a:avLst>
          </a:prstGeom>
          <a:solidFill>
            <a:srgbClr val="304755"/>
          </a:solidFill>
          <a:ln/>
        </p:spPr>
      </p:sp>
      <p:sp>
        <p:nvSpPr>
          <p:cNvPr id="12" name="Text 10"/>
          <p:cNvSpPr/>
          <p:nvPr/>
        </p:nvSpPr>
        <p:spPr>
          <a:xfrm>
            <a:off x="978575" y="6266855"/>
            <a:ext cx="2888456" cy="319802"/>
          </a:xfrm>
          <a:prstGeom prst="rect">
            <a:avLst/>
          </a:prstGeom>
          <a:noFill/>
          <a:ln/>
        </p:spPr>
        <p:txBody>
          <a:bodyPr wrap="none" lIns="0" tIns="0" rIns="0" bIns="0" rtlCol="0" anchor="t"/>
          <a:lstStyle/>
          <a:p>
            <a:pPr indent="0" marL="0">
              <a:lnSpc>
                <a:spcPts val="2500"/>
              </a:lnSpc>
              <a:buNone/>
            </a:pPr>
            <a:r>
              <a:rPr lang="en-US" sz="2000" dirty="0">
                <a:solidFill>
                  <a:srgbClr val="CAD6DE"/>
                </a:solidFill>
                <a:latin typeface="Unbounded" pitchFamily="34" charset="0"/>
                <a:ea typeface="Unbounded" pitchFamily="34" charset="-122"/>
                <a:cs typeface="Unbounded" pitchFamily="34" charset="-120"/>
              </a:rPr>
              <a:t>Ventajas sobre AM</a:t>
            </a:r>
            <a:endParaRPr lang="en-US" sz="2000" dirty="0"/>
          </a:p>
        </p:txBody>
      </p:sp>
      <p:sp>
        <p:nvSpPr>
          <p:cNvPr id="13" name="Text 11"/>
          <p:cNvSpPr/>
          <p:nvPr/>
        </p:nvSpPr>
        <p:spPr>
          <a:xfrm>
            <a:off x="978575" y="6717149"/>
            <a:ext cx="6010513" cy="696039"/>
          </a:xfrm>
          <a:prstGeom prst="rect">
            <a:avLst/>
          </a:prstGeom>
          <a:noFill/>
          <a:ln/>
        </p:spPr>
        <p:txBody>
          <a:bodyPr wrap="square" lIns="0" tIns="0" rIns="0" bIns="0" rtlCol="0" anchor="t"/>
          <a:lstStyle/>
          <a:p>
            <a:pPr indent="0" marL="0">
              <a:lnSpc>
                <a:spcPts val="2700"/>
              </a:lnSpc>
              <a:buNone/>
            </a:pPr>
            <a:r>
              <a:rPr lang="en-US" sz="1700" dirty="0">
                <a:solidFill>
                  <a:srgbClr val="CAD6DE"/>
                </a:solidFill>
                <a:latin typeface="Cabin" pitchFamily="34" charset="0"/>
                <a:ea typeface="Cabin" pitchFamily="34" charset="-122"/>
                <a:cs typeface="Cabin" pitchFamily="34" charset="-120"/>
              </a:rPr>
              <a:t>Mejor calidad de sonido, menor susceptibilidad a interferencias atmosféricas.</a:t>
            </a:r>
            <a:endParaRPr lang="en-US" sz="1700" dirty="0"/>
          </a:p>
        </p:txBody>
      </p:sp>
      <p:sp>
        <p:nvSpPr>
          <p:cNvPr id="14" name="Shape 12"/>
          <p:cNvSpPr/>
          <p:nvPr/>
        </p:nvSpPr>
        <p:spPr>
          <a:xfrm>
            <a:off x="7423904" y="6049447"/>
            <a:ext cx="6445329" cy="1581150"/>
          </a:xfrm>
          <a:prstGeom prst="roundRect">
            <a:avLst>
              <a:gd name="adj" fmla="val 2063"/>
            </a:avLst>
          </a:prstGeom>
          <a:solidFill>
            <a:srgbClr val="304755"/>
          </a:solidFill>
          <a:ln/>
        </p:spPr>
      </p:sp>
      <p:sp>
        <p:nvSpPr>
          <p:cNvPr id="15" name="Text 13"/>
          <p:cNvSpPr/>
          <p:nvPr/>
        </p:nvSpPr>
        <p:spPr>
          <a:xfrm>
            <a:off x="7641312" y="6266855"/>
            <a:ext cx="2558653" cy="319802"/>
          </a:xfrm>
          <a:prstGeom prst="rect">
            <a:avLst/>
          </a:prstGeom>
          <a:noFill/>
          <a:ln/>
        </p:spPr>
        <p:txBody>
          <a:bodyPr wrap="none" lIns="0" tIns="0" rIns="0" bIns="0" rtlCol="0" anchor="t"/>
          <a:lstStyle/>
          <a:p>
            <a:pPr indent="0" marL="0">
              <a:lnSpc>
                <a:spcPts val="2500"/>
              </a:lnSpc>
              <a:buNone/>
            </a:pPr>
            <a:r>
              <a:rPr lang="en-US" sz="2000" dirty="0">
                <a:solidFill>
                  <a:srgbClr val="CAD6DE"/>
                </a:solidFill>
                <a:latin typeface="Unbounded" pitchFamily="34" charset="0"/>
                <a:ea typeface="Unbounded" pitchFamily="34" charset="-122"/>
                <a:cs typeface="Unbounded" pitchFamily="34" charset="-120"/>
              </a:rPr>
              <a:t>Desventajas</a:t>
            </a:r>
            <a:endParaRPr lang="en-US" sz="2000" dirty="0"/>
          </a:p>
        </p:txBody>
      </p:sp>
      <p:sp>
        <p:nvSpPr>
          <p:cNvPr id="16" name="Text 14"/>
          <p:cNvSpPr/>
          <p:nvPr/>
        </p:nvSpPr>
        <p:spPr>
          <a:xfrm>
            <a:off x="7641312" y="6717149"/>
            <a:ext cx="6010513" cy="696039"/>
          </a:xfrm>
          <a:prstGeom prst="rect">
            <a:avLst/>
          </a:prstGeom>
          <a:noFill/>
          <a:ln/>
        </p:spPr>
        <p:txBody>
          <a:bodyPr wrap="square" lIns="0" tIns="0" rIns="0" bIns="0" rtlCol="0" anchor="t"/>
          <a:lstStyle/>
          <a:p>
            <a:pPr indent="0" marL="0">
              <a:lnSpc>
                <a:spcPts val="2700"/>
              </a:lnSpc>
              <a:buNone/>
            </a:pPr>
            <a:r>
              <a:rPr lang="en-US" sz="1700" dirty="0">
                <a:solidFill>
                  <a:srgbClr val="CAD6DE"/>
                </a:solidFill>
                <a:latin typeface="Cabin" pitchFamily="34" charset="0"/>
                <a:ea typeface="Cabin" pitchFamily="34" charset="-122"/>
                <a:cs typeface="Cabin" pitchFamily="34" charset="-120"/>
              </a:rPr>
              <a:t>Mayor complejidad en la implementación, requiere mayor ancho de banda.</a:t>
            </a:r>
            <a:endParaRPr lang="en-US" sz="17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38664" y="777002"/>
            <a:ext cx="7364968" cy="620673"/>
          </a:xfrm>
          <a:prstGeom prst="rect">
            <a:avLst/>
          </a:prstGeom>
          <a:noFill/>
          <a:ln/>
        </p:spPr>
        <p:txBody>
          <a:bodyPr wrap="none" lIns="0" tIns="0" rIns="0" bIns="0" rtlCol="0" anchor="t"/>
          <a:lstStyle/>
          <a:p>
            <a:pPr indent="0" marL="0">
              <a:lnSpc>
                <a:spcPts val="4850"/>
              </a:lnSpc>
              <a:buNone/>
            </a:pPr>
            <a:r>
              <a:rPr lang="en-US" sz="3900" dirty="0">
                <a:solidFill>
                  <a:srgbClr val="FFFFFF"/>
                </a:solidFill>
                <a:latin typeface="Unbounded" pitchFamily="34" charset="0"/>
                <a:ea typeface="Unbounded" pitchFamily="34" charset="-122"/>
                <a:cs typeface="Unbounded" pitchFamily="34" charset="-120"/>
              </a:rPr>
              <a:t>Modulación de Fase (PM)</a:t>
            </a:r>
            <a:endParaRPr lang="en-US" sz="3900" dirty="0"/>
          </a:p>
        </p:txBody>
      </p:sp>
      <p:sp>
        <p:nvSpPr>
          <p:cNvPr id="3" name="Text 1"/>
          <p:cNvSpPr/>
          <p:nvPr/>
        </p:nvSpPr>
        <p:spPr>
          <a:xfrm>
            <a:off x="738664" y="1819751"/>
            <a:ext cx="13153073" cy="1012984"/>
          </a:xfrm>
          <a:prstGeom prst="rect">
            <a:avLst/>
          </a:prstGeom>
          <a:noFill/>
          <a:ln/>
        </p:spPr>
        <p:txBody>
          <a:bodyPr wrap="square" lIns="0" tIns="0" rIns="0" bIns="0" rtlCol="0" anchor="t"/>
          <a:lstStyle/>
          <a:p>
            <a:pPr indent="0" marL="0">
              <a:lnSpc>
                <a:spcPts val="2650"/>
              </a:lnSpc>
              <a:buNone/>
            </a:pPr>
            <a:r>
              <a:rPr lang="en-US" sz="1650" dirty="0">
                <a:solidFill>
                  <a:srgbClr val="CAD6DE"/>
                </a:solidFill>
                <a:latin typeface="Cabin" pitchFamily="34" charset="0"/>
                <a:ea typeface="Cabin" pitchFamily="34" charset="-122"/>
                <a:cs typeface="Cabin" pitchFamily="34" charset="-120"/>
              </a:rPr>
              <a:t>La Modulación de Fase (PM) es una técnica de modulación analógica en la que la fase de la señal portadora se varía en proporción a la amplitud de la señal de información. En PM, la amplitud y la frecuencia de la portadora permanecen constantes, mientras que su fase instantánea cambia de acuerdo con la señal moduladora.</a:t>
            </a:r>
            <a:endParaRPr lang="en-US" sz="1650" dirty="0"/>
          </a:p>
        </p:txBody>
      </p:sp>
      <p:sp>
        <p:nvSpPr>
          <p:cNvPr id="4" name="Text 2"/>
          <p:cNvSpPr/>
          <p:nvPr/>
        </p:nvSpPr>
        <p:spPr>
          <a:xfrm>
            <a:off x="738664" y="3070146"/>
            <a:ext cx="13153073" cy="1012984"/>
          </a:xfrm>
          <a:prstGeom prst="rect">
            <a:avLst/>
          </a:prstGeom>
          <a:noFill/>
          <a:ln/>
        </p:spPr>
        <p:txBody>
          <a:bodyPr wrap="square" lIns="0" tIns="0" rIns="0" bIns="0" rtlCol="0" anchor="t"/>
          <a:lstStyle/>
          <a:p>
            <a:pPr indent="0" marL="0">
              <a:lnSpc>
                <a:spcPts val="2650"/>
              </a:lnSpc>
              <a:buNone/>
            </a:pPr>
            <a:r>
              <a:rPr lang="en-US" sz="1650" dirty="0">
                <a:solidFill>
                  <a:srgbClr val="CAD6DE"/>
                </a:solidFill>
                <a:latin typeface="Cabin" pitchFamily="34" charset="0"/>
                <a:ea typeface="Cabin" pitchFamily="34" charset="-122"/>
                <a:cs typeface="Cabin" pitchFamily="34" charset="-120"/>
              </a:rPr>
              <a:t>La PM está estrechamente relacionada con la FM, ya que un cambio en la fase de una señal implica un cambio momentáneo en su frecuencia. De hecho, la PM puede considerarse como una forma de FM indirecta. Sin embargo, la PM tiene algunas características únicas que la hacen útil en ciertas aplicaciones, especialmente en sistemas de comunicación que requieren una alta precisión en la transmisión de información de fase.</a:t>
            </a:r>
            <a:endParaRPr lang="en-US" sz="1650" dirty="0"/>
          </a:p>
        </p:txBody>
      </p:sp>
      <p:pic>
        <p:nvPicPr>
          <p:cNvPr id="5" name="Image 0" descr="preencoded.png">    </p:cNvPr>
          <p:cNvPicPr>
            <a:picLocks noChangeAspect="1"/>
          </p:cNvPicPr>
          <p:nvPr/>
        </p:nvPicPr>
        <p:blipFill>
          <a:blip r:embed="rId1"/>
          <a:stretch>
            <a:fillRect/>
          </a:stretch>
        </p:blipFill>
        <p:spPr>
          <a:xfrm>
            <a:off x="738664" y="4320540"/>
            <a:ext cx="3288268" cy="844153"/>
          </a:xfrm>
          <a:prstGeom prst="rect">
            <a:avLst/>
          </a:prstGeom>
        </p:spPr>
      </p:pic>
      <p:sp>
        <p:nvSpPr>
          <p:cNvPr id="6" name="Text 3"/>
          <p:cNvSpPr/>
          <p:nvPr/>
        </p:nvSpPr>
        <p:spPr>
          <a:xfrm>
            <a:off x="949643" y="5481280"/>
            <a:ext cx="2866311" cy="620792"/>
          </a:xfrm>
          <a:prstGeom prst="rect">
            <a:avLst/>
          </a:prstGeom>
          <a:noFill/>
          <a:ln/>
        </p:spPr>
        <p:txBody>
          <a:bodyPr wrap="square" lIns="0" tIns="0" rIns="0" bIns="0" rtlCol="0" anchor="t"/>
          <a:lstStyle/>
          <a:p>
            <a:pPr algn="l" indent="0" marL="0">
              <a:lnSpc>
                <a:spcPts val="2400"/>
              </a:lnSpc>
              <a:buNone/>
            </a:pPr>
            <a:r>
              <a:rPr lang="en-US" sz="1950" dirty="0">
                <a:solidFill>
                  <a:srgbClr val="CAD6DE"/>
                </a:solidFill>
                <a:latin typeface="Unbounded" pitchFamily="34" charset="0"/>
                <a:ea typeface="Unbounded" pitchFamily="34" charset="-122"/>
                <a:cs typeface="Unbounded" pitchFamily="34" charset="-120"/>
              </a:rPr>
              <a:t>Generación de la señal PM</a:t>
            </a:r>
            <a:endParaRPr lang="en-US" sz="1950" dirty="0"/>
          </a:p>
        </p:txBody>
      </p:sp>
      <p:sp>
        <p:nvSpPr>
          <p:cNvPr id="7" name="Text 4"/>
          <p:cNvSpPr/>
          <p:nvPr/>
        </p:nvSpPr>
        <p:spPr>
          <a:xfrm>
            <a:off x="949643" y="6228636"/>
            <a:ext cx="2866311" cy="675323"/>
          </a:xfrm>
          <a:prstGeom prst="rect">
            <a:avLst/>
          </a:prstGeom>
          <a:noFill/>
          <a:ln/>
        </p:spPr>
        <p:txBody>
          <a:bodyPr wrap="square" lIns="0" tIns="0" rIns="0" bIns="0" rtlCol="0" anchor="t"/>
          <a:lstStyle/>
          <a:p>
            <a:pPr algn="l" indent="0" marL="0">
              <a:lnSpc>
                <a:spcPts val="2650"/>
              </a:lnSpc>
              <a:buNone/>
            </a:pPr>
            <a:r>
              <a:rPr lang="en-US" sz="1650" dirty="0">
                <a:solidFill>
                  <a:srgbClr val="CAD6DE"/>
                </a:solidFill>
                <a:latin typeface="Cabin" pitchFamily="34" charset="0"/>
                <a:ea typeface="Cabin" pitchFamily="34" charset="-122"/>
                <a:cs typeface="Cabin" pitchFamily="34" charset="-120"/>
              </a:rPr>
              <a:t>La señal de información modifica la fase de la portadora.</a:t>
            </a:r>
            <a:endParaRPr lang="en-US" sz="1650" dirty="0"/>
          </a:p>
        </p:txBody>
      </p:sp>
      <p:pic>
        <p:nvPicPr>
          <p:cNvPr id="8" name="Image 1" descr="preencoded.png">    </p:cNvPr>
          <p:cNvPicPr>
            <a:picLocks noChangeAspect="1"/>
          </p:cNvPicPr>
          <p:nvPr/>
        </p:nvPicPr>
        <p:blipFill>
          <a:blip r:embed="rId2"/>
          <a:stretch>
            <a:fillRect/>
          </a:stretch>
        </p:blipFill>
        <p:spPr>
          <a:xfrm>
            <a:off x="4026932" y="4320540"/>
            <a:ext cx="3288268" cy="844153"/>
          </a:xfrm>
          <a:prstGeom prst="rect">
            <a:avLst/>
          </a:prstGeom>
        </p:spPr>
      </p:pic>
      <p:sp>
        <p:nvSpPr>
          <p:cNvPr id="9" name="Text 5"/>
          <p:cNvSpPr/>
          <p:nvPr/>
        </p:nvSpPr>
        <p:spPr>
          <a:xfrm>
            <a:off x="4237911" y="5481280"/>
            <a:ext cx="2866311" cy="620792"/>
          </a:xfrm>
          <a:prstGeom prst="rect">
            <a:avLst/>
          </a:prstGeom>
          <a:noFill/>
          <a:ln/>
        </p:spPr>
        <p:txBody>
          <a:bodyPr wrap="square" lIns="0" tIns="0" rIns="0" bIns="0" rtlCol="0" anchor="t"/>
          <a:lstStyle/>
          <a:p>
            <a:pPr algn="l" indent="0" marL="0">
              <a:lnSpc>
                <a:spcPts val="2400"/>
              </a:lnSpc>
              <a:buNone/>
            </a:pPr>
            <a:r>
              <a:rPr lang="en-US" sz="1950" dirty="0">
                <a:solidFill>
                  <a:srgbClr val="CAD6DE"/>
                </a:solidFill>
                <a:latin typeface="Unbounded" pitchFamily="34" charset="0"/>
                <a:ea typeface="Unbounded" pitchFamily="34" charset="-122"/>
                <a:cs typeface="Unbounded" pitchFamily="34" charset="-120"/>
              </a:rPr>
              <a:t>Transmisión de la señal PM</a:t>
            </a:r>
            <a:endParaRPr lang="en-US" sz="1950" dirty="0"/>
          </a:p>
        </p:txBody>
      </p:sp>
      <p:sp>
        <p:nvSpPr>
          <p:cNvPr id="10" name="Text 6"/>
          <p:cNvSpPr/>
          <p:nvPr/>
        </p:nvSpPr>
        <p:spPr>
          <a:xfrm>
            <a:off x="4237911" y="6228636"/>
            <a:ext cx="2866311" cy="675323"/>
          </a:xfrm>
          <a:prstGeom prst="rect">
            <a:avLst/>
          </a:prstGeom>
          <a:noFill/>
          <a:ln/>
        </p:spPr>
        <p:txBody>
          <a:bodyPr wrap="square" lIns="0" tIns="0" rIns="0" bIns="0" rtlCol="0" anchor="t"/>
          <a:lstStyle/>
          <a:p>
            <a:pPr algn="l" indent="0" marL="0">
              <a:lnSpc>
                <a:spcPts val="2650"/>
              </a:lnSpc>
              <a:buNone/>
            </a:pPr>
            <a:r>
              <a:rPr lang="en-US" sz="1650" dirty="0">
                <a:solidFill>
                  <a:srgbClr val="CAD6DE"/>
                </a:solidFill>
                <a:latin typeface="Cabin" pitchFamily="34" charset="0"/>
                <a:ea typeface="Cabin" pitchFamily="34" charset="-122"/>
                <a:cs typeface="Cabin" pitchFamily="34" charset="-120"/>
              </a:rPr>
              <a:t>La señal modulada en fase se transmite a través del medio.</a:t>
            </a:r>
            <a:endParaRPr lang="en-US" sz="1650" dirty="0"/>
          </a:p>
        </p:txBody>
      </p:sp>
      <p:pic>
        <p:nvPicPr>
          <p:cNvPr id="11" name="Image 2" descr="preencoded.png">    </p:cNvPr>
          <p:cNvPicPr>
            <a:picLocks noChangeAspect="1"/>
          </p:cNvPicPr>
          <p:nvPr/>
        </p:nvPicPr>
        <p:blipFill>
          <a:blip r:embed="rId3"/>
          <a:stretch>
            <a:fillRect/>
          </a:stretch>
        </p:blipFill>
        <p:spPr>
          <a:xfrm>
            <a:off x="7315200" y="4320540"/>
            <a:ext cx="3288268" cy="844153"/>
          </a:xfrm>
          <a:prstGeom prst="rect">
            <a:avLst/>
          </a:prstGeom>
        </p:spPr>
      </p:pic>
      <p:sp>
        <p:nvSpPr>
          <p:cNvPr id="12" name="Text 7"/>
          <p:cNvSpPr/>
          <p:nvPr/>
        </p:nvSpPr>
        <p:spPr>
          <a:xfrm>
            <a:off x="7526179" y="5481280"/>
            <a:ext cx="2866311" cy="620792"/>
          </a:xfrm>
          <a:prstGeom prst="rect">
            <a:avLst/>
          </a:prstGeom>
          <a:noFill/>
          <a:ln/>
        </p:spPr>
        <p:txBody>
          <a:bodyPr wrap="square" lIns="0" tIns="0" rIns="0" bIns="0" rtlCol="0" anchor="t"/>
          <a:lstStyle/>
          <a:p>
            <a:pPr algn="l" indent="0" marL="0">
              <a:lnSpc>
                <a:spcPts val="2400"/>
              </a:lnSpc>
              <a:buNone/>
            </a:pPr>
            <a:r>
              <a:rPr lang="en-US" sz="1950" dirty="0">
                <a:solidFill>
                  <a:srgbClr val="CAD6DE"/>
                </a:solidFill>
                <a:latin typeface="Unbounded" pitchFamily="34" charset="0"/>
                <a:ea typeface="Unbounded" pitchFamily="34" charset="-122"/>
                <a:cs typeface="Unbounded" pitchFamily="34" charset="-120"/>
              </a:rPr>
              <a:t>Recepción y demodulación</a:t>
            </a:r>
            <a:endParaRPr lang="en-US" sz="1950" dirty="0"/>
          </a:p>
        </p:txBody>
      </p:sp>
      <p:sp>
        <p:nvSpPr>
          <p:cNvPr id="13" name="Text 8"/>
          <p:cNvSpPr/>
          <p:nvPr/>
        </p:nvSpPr>
        <p:spPr>
          <a:xfrm>
            <a:off x="7526179" y="6228636"/>
            <a:ext cx="2866311" cy="1012984"/>
          </a:xfrm>
          <a:prstGeom prst="rect">
            <a:avLst/>
          </a:prstGeom>
          <a:noFill/>
          <a:ln/>
        </p:spPr>
        <p:txBody>
          <a:bodyPr wrap="square" lIns="0" tIns="0" rIns="0" bIns="0" rtlCol="0" anchor="t"/>
          <a:lstStyle/>
          <a:p>
            <a:pPr algn="l" indent="0" marL="0">
              <a:lnSpc>
                <a:spcPts val="2650"/>
              </a:lnSpc>
              <a:buNone/>
            </a:pPr>
            <a:r>
              <a:rPr lang="en-US" sz="1650" dirty="0">
                <a:solidFill>
                  <a:srgbClr val="CAD6DE"/>
                </a:solidFill>
                <a:latin typeface="Cabin" pitchFamily="34" charset="0"/>
                <a:ea typeface="Cabin" pitchFamily="34" charset="-122"/>
                <a:cs typeface="Cabin" pitchFamily="34" charset="-120"/>
              </a:rPr>
              <a:t>El receptor extrae la información de los cambios de fase.</a:t>
            </a:r>
            <a:endParaRPr lang="en-US" sz="1650" dirty="0"/>
          </a:p>
        </p:txBody>
      </p:sp>
      <p:pic>
        <p:nvPicPr>
          <p:cNvPr id="14" name="Image 3" descr="preencoded.png">    </p:cNvPr>
          <p:cNvPicPr>
            <a:picLocks noChangeAspect="1"/>
          </p:cNvPicPr>
          <p:nvPr/>
        </p:nvPicPr>
        <p:blipFill>
          <a:blip r:embed="rId4"/>
          <a:stretch>
            <a:fillRect/>
          </a:stretch>
        </p:blipFill>
        <p:spPr>
          <a:xfrm>
            <a:off x="10603468" y="4320540"/>
            <a:ext cx="3288268" cy="844153"/>
          </a:xfrm>
          <a:prstGeom prst="rect">
            <a:avLst/>
          </a:prstGeom>
        </p:spPr>
      </p:pic>
      <p:sp>
        <p:nvSpPr>
          <p:cNvPr id="15" name="Text 9"/>
          <p:cNvSpPr/>
          <p:nvPr/>
        </p:nvSpPr>
        <p:spPr>
          <a:xfrm>
            <a:off x="10814447" y="5481280"/>
            <a:ext cx="2866311" cy="620792"/>
          </a:xfrm>
          <a:prstGeom prst="rect">
            <a:avLst/>
          </a:prstGeom>
          <a:noFill/>
          <a:ln/>
        </p:spPr>
        <p:txBody>
          <a:bodyPr wrap="square" lIns="0" tIns="0" rIns="0" bIns="0" rtlCol="0" anchor="t"/>
          <a:lstStyle/>
          <a:p>
            <a:pPr algn="l" indent="0" marL="0">
              <a:lnSpc>
                <a:spcPts val="2400"/>
              </a:lnSpc>
              <a:buNone/>
            </a:pPr>
            <a:r>
              <a:rPr lang="en-US" sz="1950" dirty="0">
                <a:solidFill>
                  <a:srgbClr val="CAD6DE"/>
                </a:solidFill>
                <a:latin typeface="Unbounded" pitchFamily="34" charset="0"/>
                <a:ea typeface="Unbounded" pitchFamily="34" charset="-122"/>
                <a:cs typeface="Unbounded" pitchFamily="34" charset="-120"/>
              </a:rPr>
              <a:t>Recuperación de la señal original</a:t>
            </a:r>
            <a:endParaRPr lang="en-US" sz="1950" dirty="0"/>
          </a:p>
        </p:txBody>
      </p:sp>
      <p:sp>
        <p:nvSpPr>
          <p:cNvPr id="16" name="Text 10"/>
          <p:cNvSpPr/>
          <p:nvPr/>
        </p:nvSpPr>
        <p:spPr>
          <a:xfrm>
            <a:off x="10814447" y="6228636"/>
            <a:ext cx="2866311" cy="1012984"/>
          </a:xfrm>
          <a:prstGeom prst="rect">
            <a:avLst/>
          </a:prstGeom>
          <a:noFill/>
          <a:ln/>
        </p:spPr>
        <p:txBody>
          <a:bodyPr wrap="square" lIns="0" tIns="0" rIns="0" bIns="0" rtlCol="0" anchor="t"/>
          <a:lstStyle/>
          <a:p>
            <a:pPr algn="l" indent="0" marL="0">
              <a:lnSpc>
                <a:spcPts val="2650"/>
              </a:lnSpc>
              <a:buNone/>
            </a:pPr>
            <a:r>
              <a:rPr lang="en-US" sz="1650" dirty="0">
                <a:solidFill>
                  <a:srgbClr val="CAD6DE"/>
                </a:solidFill>
                <a:latin typeface="Cabin" pitchFamily="34" charset="0"/>
                <a:ea typeface="Cabin" pitchFamily="34" charset="-122"/>
                <a:cs typeface="Cabin" pitchFamily="34" charset="-120"/>
              </a:rPr>
              <a:t>Se reconstruye la señal de información a partir de los cambios de fase detectados.</a:t>
            </a:r>
            <a:endParaRPr lang="en-US" sz="16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51642" y="762953"/>
            <a:ext cx="5594985" cy="631627"/>
          </a:xfrm>
          <a:prstGeom prst="rect">
            <a:avLst/>
          </a:prstGeom>
          <a:noFill/>
          <a:ln/>
        </p:spPr>
        <p:txBody>
          <a:bodyPr wrap="none" lIns="0" tIns="0" rIns="0" bIns="0" rtlCol="0" anchor="t"/>
          <a:lstStyle/>
          <a:p>
            <a:pPr indent="0" marL="0">
              <a:lnSpc>
                <a:spcPts val="4950"/>
              </a:lnSpc>
              <a:buNone/>
            </a:pPr>
            <a:r>
              <a:rPr lang="en-US" sz="3950" dirty="0">
                <a:solidFill>
                  <a:srgbClr val="FFFFFF"/>
                </a:solidFill>
                <a:latin typeface="Unbounded" pitchFamily="34" charset="0"/>
                <a:ea typeface="Unbounded" pitchFamily="34" charset="-122"/>
                <a:cs typeface="Unbounded" pitchFamily="34" charset="-120"/>
              </a:rPr>
              <a:t>Modulación Digital</a:t>
            </a:r>
            <a:endParaRPr lang="en-US" sz="3950" dirty="0"/>
          </a:p>
        </p:txBody>
      </p:sp>
      <p:sp>
        <p:nvSpPr>
          <p:cNvPr id="3" name="Text 1"/>
          <p:cNvSpPr/>
          <p:nvPr/>
        </p:nvSpPr>
        <p:spPr>
          <a:xfrm>
            <a:off x="751642" y="1824038"/>
            <a:ext cx="13127117" cy="1030843"/>
          </a:xfrm>
          <a:prstGeom prst="rect">
            <a:avLst/>
          </a:prstGeom>
          <a:noFill/>
          <a:ln/>
        </p:spPr>
        <p:txBody>
          <a:bodyPr wrap="square" lIns="0" tIns="0" rIns="0" bIns="0" rtlCol="0" anchor="t"/>
          <a:lstStyle/>
          <a:p>
            <a:pPr indent="0" marL="0">
              <a:lnSpc>
                <a:spcPts val="2700"/>
              </a:lnSpc>
              <a:buNone/>
            </a:pPr>
            <a:r>
              <a:rPr lang="en-US" sz="1650" dirty="0">
                <a:solidFill>
                  <a:srgbClr val="CAD6DE"/>
                </a:solidFill>
                <a:latin typeface="Cabin" pitchFamily="34" charset="0"/>
                <a:ea typeface="Cabin" pitchFamily="34" charset="-122"/>
                <a:cs typeface="Cabin" pitchFamily="34" charset="-120"/>
              </a:rPr>
              <a:t>La modulación digital es un proceso fundamental en las comunicaciones modernas, donde la información digital (una secuencia de bits) se utiliza para modificar una señal portadora analógica. A diferencia de la modulación analógica, donde la señal de información es continua, en la modulación digital la señal moduladora es discreta, compuesta por una serie de valores binarios (0s y 1s).</a:t>
            </a:r>
            <a:endParaRPr lang="en-US" sz="1650" dirty="0"/>
          </a:p>
        </p:txBody>
      </p:sp>
      <p:sp>
        <p:nvSpPr>
          <p:cNvPr id="4" name="Text 2"/>
          <p:cNvSpPr/>
          <p:nvPr/>
        </p:nvSpPr>
        <p:spPr>
          <a:xfrm>
            <a:off x="751642" y="3096458"/>
            <a:ext cx="13127117" cy="1030843"/>
          </a:xfrm>
          <a:prstGeom prst="rect">
            <a:avLst/>
          </a:prstGeom>
          <a:noFill/>
          <a:ln/>
        </p:spPr>
        <p:txBody>
          <a:bodyPr wrap="square" lIns="0" tIns="0" rIns="0" bIns="0" rtlCol="0" anchor="t"/>
          <a:lstStyle/>
          <a:p>
            <a:pPr indent="0" marL="0">
              <a:lnSpc>
                <a:spcPts val="2700"/>
              </a:lnSpc>
              <a:buNone/>
            </a:pPr>
            <a:r>
              <a:rPr lang="en-US" sz="1650" dirty="0">
                <a:solidFill>
                  <a:srgbClr val="CAD6DE"/>
                </a:solidFill>
                <a:latin typeface="Cabin" pitchFamily="34" charset="0"/>
                <a:ea typeface="Cabin" pitchFamily="34" charset="-122"/>
                <a:cs typeface="Cabin" pitchFamily="34" charset="-120"/>
              </a:rPr>
              <a:t>Este tipo de modulación ofrece varias ventajas sobre las técnicas analógicas, incluyendo una mayor inmunidad al ruido, mejor eficiencia espectral y la capacidad de implementar técnicas avanzadas de corrección de errores. Las técnicas de modulación digital son la base de prácticamente todos los sistemas de comunicación modernos, desde la telefonía móvil hasta las redes de datos de alta velocidad y la televisión digital.</a:t>
            </a:r>
            <a:endParaRPr lang="en-US" sz="1650" dirty="0"/>
          </a:p>
        </p:txBody>
      </p:sp>
      <p:sp>
        <p:nvSpPr>
          <p:cNvPr id="5" name="Shape 3"/>
          <p:cNvSpPr/>
          <p:nvPr/>
        </p:nvSpPr>
        <p:spPr>
          <a:xfrm>
            <a:off x="751642" y="4368879"/>
            <a:ext cx="13127117" cy="3097768"/>
          </a:xfrm>
          <a:prstGeom prst="roundRect">
            <a:avLst>
              <a:gd name="adj" fmla="val 1040"/>
            </a:avLst>
          </a:prstGeom>
          <a:noFill/>
          <a:ln w="7620">
            <a:solidFill>
              <a:srgbClr val="FFFFFF">
                <a:alpha val="24000"/>
              </a:srgbClr>
            </a:solidFill>
            <a:prstDash val="solid"/>
          </a:ln>
        </p:spPr>
      </p:sp>
      <p:sp>
        <p:nvSpPr>
          <p:cNvPr id="6" name="Shape 4"/>
          <p:cNvSpPr/>
          <p:nvPr/>
        </p:nvSpPr>
        <p:spPr>
          <a:xfrm>
            <a:off x="759262" y="4376499"/>
            <a:ext cx="13110448" cy="616506"/>
          </a:xfrm>
          <a:prstGeom prst="rect">
            <a:avLst/>
          </a:prstGeom>
          <a:solidFill>
            <a:srgbClr val="FFFFFF">
              <a:alpha val="4000"/>
            </a:srgbClr>
          </a:solidFill>
          <a:ln/>
        </p:spPr>
      </p:sp>
      <p:sp>
        <p:nvSpPr>
          <p:cNvPr id="7" name="Text 5"/>
          <p:cNvSpPr/>
          <p:nvPr/>
        </p:nvSpPr>
        <p:spPr>
          <a:xfrm>
            <a:off x="975598" y="4512945"/>
            <a:ext cx="3936444" cy="343614"/>
          </a:xfrm>
          <a:prstGeom prst="rect">
            <a:avLst/>
          </a:prstGeom>
          <a:noFill/>
          <a:ln/>
        </p:spPr>
        <p:txBody>
          <a:bodyPr wrap="none" lIns="0" tIns="0" rIns="0" bIns="0" rtlCol="0" anchor="t"/>
          <a:lstStyle/>
          <a:p>
            <a:pPr indent="0" marL="0">
              <a:lnSpc>
                <a:spcPts val="2700"/>
              </a:lnSpc>
              <a:buNone/>
            </a:pPr>
            <a:r>
              <a:rPr lang="en-US" sz="1650" dirty="0">
                <a:solidFill>
                  <a:srgbClr val="CAD6DE"/>
                </a:solidFill>
                <a:latin typeface="Cabin" pitchFamily="34" charset="0"/>
                <a:ea typeface="Cabin" pitchFamily="34" charset="-122"/>
                <a:cs typeface="Cabin" pitchFamily="34" charset="-120"/>
              </a:rPr>
              <a:t>Característica</a:t>
            </a:r>
            <a:endParaRPr lang="en-US" sz="1650" dirty="0"/>
          </a:p>
        </p:txBody>
      </p:sp>
      <p:sp>
        <p:nvSpPr>
          <p:cNvPr id="8" name="Text 6"/>
          <p:cNvSpPr/>
          <p:nvPr/>
        </p:nvSpPr>
        <p:spPr>
          <a:xfrm>
            <a:off x="5349002" y="4512945"/>
            <a:ext cx="3932634" cy="343614"/>
          </a:xfrm>
          <a:prstGeom prst="rect">
            <a:avLst/>
          </a:prstGeom>
          <a:noFill/>
          <a:ln/>
        </p:spPr>
        <p:txBody>
          <a:bodyPr wrap="none" lIns="0" tIns="0" rIns="0" bIns="0" rtlCol="0" anchor="t"/>
          <a:lstStyle/>
          <a:p>
            <a:pPr indent="0" marL="0">
              <a:lnSpc>
                <a:spcPts val="2700"/>
              </a:lnSpc>
              <a:buNone/>
            </a:pPr>
            <a:r>
              <a:rPr lang="en-US" sz="1650" dirty="0">
                <a:solidFill>
                  <a:srgbClr val="CAD6DE"/>
                </a:solidFill>
                <a:latin typeface="Cabin" pitchFamily="34" charset="0"/>
                <a:ea typeface="Cabin" pitchFamily="34" charset="-122"/>
                <a:cs typeface="Cabin" pitchFamily="34" charset="-120"/>
              </a:rPr>
              <a:t>Modulación Digital</a:t>
            </a:r>
            <a:endParaRPr lang="en-US" sz="1650" dirty="0"/>
          </a:p>
        </p:txBody>
      </p:sp>
      <p:sp>
        <p:nvSpPr>
          <p:cNvPr id="9" name="Text 7"/>
          <p:cNvSpPr/>
          <p:nvPr/>
        </p:nvSpPr>
        <p:spPr>
          <a:xfrm>
            <a:off x="9718596" y="4512945"/>
            <a:ext cx="3936444" cy="343614"/>
          </a:xfrm>
          <a:prstGeom prst="rect">
            <a:avLst/>
          </a:prstGeom>
          <a:noFill/>
          <a:ln/>
        </p:spPr>
        <p:txBody>
          <a:bodyPr wrap="none" lIns="0" tIns="0" rIns="0" bIns="0" rtlCol="0" anchor="t"/>
          <a:lstStyle/>
          <a:p>
            <a:pPr indent="0" marL="0">
              <a:lnSpc>
                <a:spcPts val="2700"/>
              </a:lnSpc>
              <a:buNone/>
            </a:pPr>
            <a:r>
              <a:rPr lang="en-US" sz="1650" dirty="0">
                <a:solidFill>
                  <a:srgbClr val="CAD6DE"/>
                </a:solidFill>
                <a:latin typeface="Cabin" pitchFamily="34" charset="0"/>
                <a:ea typeface="Cabin" pitchFamily="34" charset="-122"/>
                <a:cs typeface="Cabin" pitchFamily="34" charset="-120"/>
              </a:rPr>
              <a:t>Modulación Analógica</a:t>
            </a:r>
            <a:endParaRPr lang="en-US" sz="1650" dirty="0"/>
          </a:p>
        </p:txBody>
      </p:sp>
      <p:sp>
        <p:nvSpPr>
          <p:cNvPr id="10" name="Shape 8"/>
          <p:cNvSpPr/>
          <p:nvPr/>
        </p:nvSpPr>
        <p:spPr>
          <a:xfrm>
            <a:off x="759262" y="4993005"/>
            <a:ext cx="13110448" cy="616506"/>
          </a:xfrm>
          <a:prstGeom prst="rect">
            <a:avLst/>
          </a:prstGeom>
          <a:solidFill>
            <a:srgbClr val="000000">
              <a:alpha val="4000"/>
            </a:srgbClr>
          </a:solidFill>
          <a:ln/>
        </p:spPr>
      </p:sp>
      <p:sp>
        <p:nvSpPr>
          <p:cNvPr id="11" name="Text 9"/>
          <p:cNvSpPr/>
          <p:nvPr/>
        </p:nvSpPr>
        <p:spPr>
          <a:xfrm>
            <a:off x="975598" y="5129451"/>
            <a:ext cx="3936444" cy="343614"/>
          </a:xfrm>
          <a:prstGeom prst="rect">
            <a:avLst/>
          </a:prstGeom>
          <a:noFill/>
          <a:ln/>
        </p:spPr>
        <p:txBody>
          <a:bodyPr wrap="none" lIns="0" tIns="0" rIns="0" bIns="0" rtlCol="0" anchor="t"/>
          <a:lstStyle/>
          <a:p>
            <a:pPr indent="0" marL="0">
              <a:lnSpc>
                <a:spcPts val="2700"/>
              </a:lnSpc>
              <a:buNone/>
            </a:pPr>
            <a:r>
              <a:rPr lang="en-US" sz="1650" dirty="0">
                <a:solidFill>
                  <a:srgbClr val="CAD6DE"/>
                </a:solidFill>
                <a:latin typeface="Cabin" pitchFamily="34" charset="0"/>
                <a:ea typeface="Cabin" pitchFamily="34" charset="-122"/>
                <a:cs typeface="Cabin" pitchFamily="34" charset="-120"/>
              </a:rPr>
              <a:t>Tipo de señal</a:t>
            </a:r>
            <a:endParaRPr lang="en-US" sz="1650" dirty="0"/>
          </a:p>
        </p:txBody>
      </p:sp>
      <p:sp>
        <p:nvSpPr>
          <p:cNvPr id="12" name="Text 10"/>
          <p:cNvSpPr/>
          <p:nvPr/>
        </p:nvSpPr>
        <p:spPr>
          <a:xfrm>
            <a:off x="5349002" y="5129451"/>
            <a:ext cx="3932634" cy="343614"/>
          </a:xfrm>
          <a:prstGeom prst="rect">
            <a:avLst/>
          </a:prstGeom>
          <a:noFill/>
          <a:ln/>
        </p:spPr>
        <p:txBody>
          <a:bodyPr wrap="none" lIns="0" tIns="0" rIns="0" bIns="0" rtlCol="0" anchor="t"/>
          <a:lstStyle/>
          <a:p>
            <a:pPr indent="0" marL="0">
              <a:lnSpc>
                <a:spcPts val="2700"/>
              </a:lnSpc>
              <a:buNone/>
            </a:pPr>
            <a:r>
              <a:rPr lang="en-US" sz="1650" dirty="0">
                <a:solidFill>
                  <a:srgbClr val="CAD6DE"/>
                </a:solidFill>
                <a:latin typeface="Cabin" pitchFamily="34" charset="0"/>
                <a:ea typeface="Cabin" pitchFamily="34" charset="-122"/>
                <a:cs typeface="Cabin" pitchFamily="34" charset="-120"/>
              </a:rPr>
              <a:t>Discreta (bits)</a:t>
            </a:r>
            <a:endParaRPr lang="en-US" sz="1650" dirty="0"/>
          </a:p>
        </p:txBody>
      </p:sp>
      <p:sp>
        <p:nvSpPr>
          <p:cNvPr id="13" name="Text 11"/>
          <p:cNvSpPr/>
          <p:nvPr/>
        </p:nvSpPr>
        <p:spPr>
          <a:xfrm>
            <a:off x="9718596" y="5129451"/>
            <a:ext cx="3936444" cy="343614"/>
          </a:xfrm>
          <a:prstGeom prst="rect">
            <a:avLst/>
          </a:prstGeom>
          <a:noFill/>
          <a:ln/>
        </p:spPr>
        <p:txBody>
          <a:bodyPr wrap="none" lIns="0" tIns="0" rIns="0" bIns="0" rtlCol="0" anchor="t"/>
          <a:lstStyle/>
          <a:p>
            <a:pPr indent="0" marL="0">
              <a:lnSpc>
                <a:spcPts val="2700"/>
              </a:lnSpc>
              <a:buNone/>
            </a:pPr>
            <a:r>
              <a:rPr lang="en-US" sz="1650" dirty="0">
                <a:solidFill>
                  <a:srgbClr val="CAD6DE"/>
                </a:solidFill>
                <a:latin typeface="Cabin" pitchFamily="34" charset="0"/>
                <a:ea typeface="Cabin" pitchFamily="34" charset="-122"/>
                <a:cs typeface="Cabin" pitchFamily="34" charset="-120"/>
              </a:rPr>
              <a:t>Continua</a:t>
            </a:r>
            <a:endParaRPr lang="en-US" sz="1650" dirty="0"/>
          </a:p>
        </p:txBody>
      </p:sp>
      <p:sp>
        <p:nvSpPr>
          <p:cNvPr id="14" name="Shape 12"/>
          <p:cNvSpPr/>
          <p:nvPr/>
        </p:nvSpPr>
        <p:spPr>
          <a:xfrm>
            <a:off x="759262" y="5609511"/>
            <a:ext cx="13110448" cy="616506"/>
          </a:xfrm>
          <a:prstGeom prst="rect">
            <a:avLst/>
          </a:prstGeom>
          <a:solidFill>
            <a:srgbClr val="FFFFFF">
              <a:alpha val="4000"/>
            </a:srgbClr>
          </a:solidFill>
          <a:ln/>
        </p:spPr>
      </p:sp>
      <p:sp>
        <p:nvSpPr>
          <p:cNvPr id="15" name="Text 13"/>
          <p:cNvSpPr/>
          <p:nvPr/>
        </p:nvSpPr>
        <p:spPr>
          <a:xfrm>
            <a:off x="975598" y="5745956"/>
            <a:ext cx="3936444" cy="343614"/>
          </a:xfrm>
          <a:prstGeom prst="rect">
            <a:avLst/>
          </a:prstGeom>
          <a:noFill/>
          <a:ln/>
        </p:spPr>
        <p:txBody>
          <a:bodyPr wrap="none" lIns="0" tIns="0" rIns="0" bIns="0" rtlCol="0" anchor="t"/>
          <a:lstStyle/>
          <a:p>
            <a:pPr indent="0" marL="0">
              <a:lnSpc>
                <a:spcPts val="2700"/>
              </a:lnSpc>
              <a:buNone/>
            </a:pPr>
            <a:r>
              <a:rPr lang="en-US" sz="1650" dirty="0">
                <a:solidFill>
                  <a:srgbClr val="CAD6DE"/>
                </a:solidFill>
                <a:latin typeface="Cabin" pitchFamily="34" charset="0"/>
                <a:ea typeface="Cabin" pitchFamily="34" charset="-122"/>
                <a:cs typeface="Cabin" pitchFamily="34" charset="-120"/>
              </a:rPr>
              <a:t>Inmunidad al ruido</a:t>
            </a:r>
            <a:endParaRPr lang="en-US" sz="1650" dirty="0"/>
          </a:p>
        </p:txBody>
      </p:sp>
      <p:sp>
        <p:nvSpPr>
          <p:cNvPr id="16" name="Text 14"/>
          <p:cNvSpPr/>
          <p:nvPr/>
        </p:nvSpPr>
        <p:spPr>
          <a:xfrm>
            <a:off x="5349002" y="5745956"/>
            <a:ext cx="3932634" cy="343614"/>
          </a:xfrm>
          <a:prstGeom prst="rect">
            <a:avLst/>
          </a:prstGeom>
          <a:noFill/>
          <a:ln/>
        </p:spPr>
        <p:txBody>
          <a:bodyPr wrap="none" lIns="0" tIns="0" rIns="0" bIns="0" rtlCol="0" anchor="t"/>
          <a:lstStyle/>
          <a:p>
            <a:pPr indent="0" marL="0">
              <a:lnSpc>
                <a:spcPts val="2700"/>
              </a:lnSpc>
              <a:buNone/>
            </a:pPr>
            <a:r>
              <a:rPr lang="en-US" sz="1650" dirty="0">
                <a:solidFill>
                  <a:srgbClr val="CAD6DE"/>
                </a:solidFill>
                <a:latin typeface="Cabin" pitchFamily="34" charset="0"/>
                <a:ea typeface="Cabin" pitchFamily="34" charset="-122"/>
                <a:cs typeface="Cabin" pitchFamily="34" charset="-120"/>
              </a:rPr>
              <a:t>Alta</a:t>
            </a:r>
            <a:endParaRPr lang="en-US" sz="1650" dirty="0"/>
          </a:p>
        </p:txBody>
      </p:sp>
      <p:sp>
        <p:nvSpPr>
          <p:cNvPr id="17" name="Text 15"/>
          <p:cNvSpPr/>
          <p:nvPr/>
        </p:nvSpPr>
        <p:spPr>
          <a:xfrm>
            <a:off x="9718596" y="5745956"/>
            <a:ext cx="3936444" cy="343614"/>
          </a:xfrm>
          <a:prstGeom prst="rect">
            <a:avLst/>
          </a:prstGeom>
          <a:noFill/>
          <a:ln/>
        </p:spPr>
        <p:txBody>
          <a:bodyPr wrap="none" lIns="0" tIns="0" rIns="0" bIns="0" rtlCol="0" anchor="t"/>
          <a:lstStyle/>
          <a:p>
            <a:pPr indent="0" marL="0">
              <a:lnSpc>
                <a:spcPts val="2700"/>
              </a:lnSpc>
              <a:buNone/>
            </a:pPr>
            <a:r>
              <a:rPr lang="en-US" sz="1650" dirty="0">
                <a:solidFill>
                  <a:srgbClr val="CAD6DE"/>
                </a:solidFill>
                <a:latin typeface="Cabin" pitchFamily="34" charset="0"/>
                <a:ea typeface="Cabin" pitchFamily="34" charset="-122"/>
                <a:cs typeface="Cabin" pitchFamily="34" charset="-120"/>
              </a:rPr>
              <a:t>Baja a moderada</a:t>
            </a:r>
            <a:endParaRPr lang="en-US" sz="1650" dirty="0"/>
          </a:p>
        </p:txBody>
      </p:sp>
      <p:sp>
        <p:nvSpPr>
          <p:cNvPr id="18" name="Shape 16"/>
          <p:cNvSpPr/>
          <p:nvPr/>
        </p:nvSpPr>
        <p:spPr>
          <a:xfrm>
            <a:off x="759262" y="6226016"/>
            <a:ext cx="13110448" cy="616506"/>
          </a:xfrm>
          <a:prstGeom prst="rect">
            <a:avLst/>
          </a:prstGeom>
          <a:solidFill>
            <a:srgbClr val="000000">
              <a:alpha val="4000"/>
            </a:srgbClr>
          </a:solidFill>
          <a:ln/>
        </p:spPr>
      </p:sp>
      <p:sp>
        <p:nvSpPr>
          <p:cNvPr id="19" name="Text 17"/>
          <p:cNvSpPr/>
          <p:nvPr/>
        </p:nvSpPr>
        <p:spPr>
          <a:xfrm>
            <a:off x="975598" y="6362462"/>
            <a:ext cx="3936444" cy="343614"/>
          </a:xfrm>
          <a:prstGeom prst="rect">
            <a:avLst/>
          </a:prstGeom>
          <a:noFill/>
          <a:ln/>
        </p:spPr>
        <p:txBody>
          <a:bodyPr wrap="none" lIns="0" tIns="0" rIns="0" bIns="0" rtlCol="0" anchor="t"/>
          <a:lstStyle/>
          <a:p>
            <a:pPr indent="0" marL="0">
              <a:lnSpc>
                <a:spcPts val="2700"/>
              </a:lnSpc>
              <a:buNone/>
            </a:pPr>
            <a:r>
              <a:rPr lang="en-US" sz="1650" dirty="0">
                <a:solidFill>
                  <a:srgbClr val="CAD6DE"/>
                </a:solidFill>
                <a:latin typeface="Cabin" pitchFamily="34" charset="0"/>
                <a:ea typeface="Cabin" pitchFamily="34" charset="-122"/>
                <a:cs typeface="Cabin" pitchFamily="34" charset="-120"/>
              </a:rPr>
              <a:t>Eficiencia espectral</a:t>
            </a:r>
            <a:endParaRPr lang="en-US" sz="1650" dirty="0"/>
          </a:p>
        </p:txBody>
      </p:sp>
      <p:sp>
        <p:nvSpPr>
          <p:cNvPr id="20" name="Text 18"/>
          <p:cNvSpPr/>
          <p:nvPr/>
        </p:nvSpPr>
        <p:spPr>
          <a:xfrm>
            <a:off x="5349002" y="6362462"/>
            <a:ext cx="3932634" cy="343614"/>
          </a:xfrm>
          <a:prstGeom prst="rect">
            <a:avLst/>
          </a:prstGeom>
          <a:noFill/>
          <a:ln/>
        </p:spPr>
        <p:txBody>
          <a:bodyPr wrap="none" lIns="0" tIns="0" rIns="0" bIns="0" rtlCol="0" anchor="t"/>
          <a:lstStyle/>
          <a:p>
            <a:pPr indent="0" marL="0">
              <a:lnSpc>
                <a:spcPts val="2700"/>
              </a:lnSpc>
              <a:buNone/>
            </a:pPr>
            <a:r>
              <a:rPr lang="en-US" sz="1650" dirty="0">
                <a:solidFill>
                  <a:srgbClr val="CAD6DE"/>
                </a:solidFill>
                <a:latin typeface="Cabin" pitchFamily="34" charset="0"/>
                <a:ea typeface="Cabin" pitchFamily="34" charset="-122"/>
                <a:cs typeface="Cabin" pitchFamily="34" charset="-120"/>
              </a:rPr>
              <a:t>Alta</a:t>
            </a:r>
            <a:endParaRPr lang="en-US" sz="1650" dirty="0"/>
          </a:p>
        </p:txBody>
      </p:sp>
      <p:sp>
        <p:nvSpPr>
          <p:cNvPr id="21" name="Text 19"/>
          <p:cNvSpPr/>
          <p:nvPr/>
        </p:nvSpPr>
        <p:spPr>
          <a:xfrm>
            <a:off x="9718596" y="6362462"/>
            <a:ext cx="3936444" cy="343614"/>
          </a:xfrm>
          <a:prstGeom prst="rect">
            <a:avLst/>
          </a:prstGeom>
          <a:noFill/>
          <a:ln/>
        </p:spPr>
        <p:txBody>
          <a:bodyPr wrap="none" lIns="0" tIns="0" rIns="0" bIns="0" rtlCol="0" anchor="t"/>
          <a:lstStyle/>
          <a:p>
            <a:pPr indent="0" marL="0">
              <a:lnSpc>
                <a:spcPts val="2700"/>
              </a:lnSpc>
              <a:buNone/>
            </a:pPr>
            <a:r>
              <a:rPr lang="en-US" sz="1650" dirty="0">
                <a:solidFill>
                  <a:srgbClr val="CAD6DE"/>
                </a:solidFill>
                <a:latin typeface="Cabin" pitchFamily="34" charset="0"/>
                <a:ea typeface="Cabin" pitchFamily="34" charset="-122"/>
                <a:cs typeface="Cabin" pitchFamily="34" charset="-120"/>
              </a:rPr>
              <a:t>Baja a moderada</a:t>
            </a:r>
            <a:endParaRPr lang="en-US" sz="1650" dirty="0"/>
          </a:p>
        </p:txBody>
      </p:sp>
      <p:sp>
        <p:nvSpPr>
          <p:cNvPr id="22" name="Shape 20"/>
          <p:cNvSpPr/>
          <p:nvPr/>
        </p:nvSpPr>
        <p:spPr>
          <a:xfrm>
            <a:off x="759262" y="6842522"/>
            <a:ext cx="13110448" cy="616506"/>
          </a:xfrm>
          <a:prstGeom prst="rect">
            <a:avLst/>
          </a:prstGeom>
          <a:solidFill>
            <a:srgbClr val="FFFFFF">
              <a:alpha val="4000"/>
            </a:srgbClr>
          </a:solidFill>
          <a:ln/>
        </p:spPr>
      </p:sp>
      <p:sp>
        <p:nvSpPr>
          <p:cNvPr id="23" name="Text 21"/>
          <p:cNvSpPr/>
          <p:nvPr/>
        </p:nvSpPr>
        <p:spPr>
          <a:xfrm>
            <a:off x="975598" y="6978968"/>
            <a:ext cx="3936444" cy="343614"/>
          </a:xfrm>
          <a:prstGeom prst="rect">
            <a:avLst/>
          </a:prstGeom>
          <a:noFill/>
          <a:ln/>
        </p:spPr>
        <p:txBody>
          <a:bodyPr wrap="none" lIns="0" tIns="0" rIns="0" bIns="0" rtlCol="0" anchor="t"/>
          <a:lstStyle/>
          <a:p>
            <a:pPr indent="0" marL="0">
              <a:lnSpc>
                <a:spcPts val="2700"/>
              </a:lnSpc>
              <a:buNone/>
            </a:pPr>
            <a:r>
              <a:rPr lang="en-US" sz="1650" dirty="0">
                <a:solidFill>
                  <a:srgbClr val="CAD6DE"/>
                </a:solidFill>
                <a:latin typeface="Cabin" pitchFamily="34" charset="0"/>
                <a:ea typeface="Cabin" pitchFamily="34" charset="-122"/>
                <a:cs typeface="Cabin" pitchFamily="34" charset="-120"/>
              </a:rPr>
              <a:t>Complejidad</a:t>
            </a:r>
            <a:endParaRPr lang="en-US" sz="1650" dirty="0"/>
          </a:p>
        </p:txBody>
      </p:sp>
      <p:sp>
        <p:nvSpPr>
          <p:cNvPr id="24" name="Text 22"/>
          <p:cNvSpPr/>
          <p:nvPr/>
        </p:nvSpPr>
        <p:spPr>
          <a:xfrm>
            <a:off x="5349002" y="6978968"/>
            <a:ext cx="3932634" cy="343614"/>
          </a:xfrm>
          <a:prstGeom prst="rect">
            <a:avLst/>
          </a:prstGeom>
          <a:noFill/>
          <a:ln/>
        </p:spPr>
        <p:txBody>
          <a:bodyPr wrap="none" lIns="0" tIns="0" rIns="0" bIns="0" rtlCol="0" anchor="t"/>
          <a:lstStyle/>
          <a:p>
            <a:pPr indent="0" marL="0">
              <a:lnSpc>
                <a:spcPts val="2700"/>
              </a:lnSpc>
              <a:buNone/>
            </a:pPr>
            <a:r>
              <a:rPr lang="en-US" sz="1650" dirty="0">
                <a:solidFill>
                  <a:srgbClr val="CAD6DE"/>
                </a:solidFill>
                <a:latin typeface="Cabin" pitchFamily="34" charset="0"/>
                <a:ea typeface="Cabin" pitchFamily="34" charset="-122"/>
                <a:cs typeface="Cabin" pitchFamily="34" charset="-120"/>
              </a:rPr>
              <a:t>Mayor</a:t>
            </a:r>
            <a:endParaRPr lang="en-US" sz="1650" dirty="0"/>
          </a:p>
        </p:txBody>
      </p:sp>
      <p:sp>
        <p:nvSpPr>
          <p:cNvPr id="25" name="Text 23"/>
          <p:cNvSpPr/>
          <p:nvPr/>
        </p:nvSpPr>
        <p:spPr>
          <a:xfrm>
            <a:off x="9718596" y="6978968"/>
            <a:ext cx="3936444" cy="343614"/>
          </a:xfrm>
          <a:prstGeom prst="rect">
            <a:avLst/>
          </a:prstGeom>
          <a:noFill/>
          <a:ln/>
        </p:spPr>
        <p:txBody>
          <a:bodyPr wrap="none" lIns="0" tIns="0" rIns="0" bIns="0" rtlCol="0" anchor="t"/>
          <a:lstStyle/>
          <a:p>
            <a:pPr indent="0" marL="0">
              <a:lnSpc>
                <a:spcPts val="2700"/>
              </a:lnSpc>
              <a:buNone/>
            </a:pPr>
            <a:r>
              <a:rPr lang="en-US" sz="1650" dirty="0">
                <a:solidFill>
                  <a:srgbClr val="CAD6DE"/>
                </a:solidFill>
                <a:latin typeface="Cabin" pitchFamily="34" charset="0"/>
                <a:ea typeface="Cabin" pitchFamily="34" charset="-122"/>
                <a:cs typeface="Cabin" pitchFamily="34" charset="-120"/>
              </a:rPr>
              <a:t>Menor</a:t>
            </a:r>
            <a:endParaRPr lang="en-US" sz="16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74025" y="609243"/>
            <a:ext cx="13082349" cy="1300877"/>
          </a:xfrm>
          <a:prstGeom prst="rect">
            <a:avLst/>
          </a:prstGeom>
          <a:noFill/>
          <a:ln/>
        </p:spPr>
        <p:txBody>
          <a:bodyPr wrap="square" lIns="0" tIns="0" rIns="0" bIns="0" rtlCol="0" anchor="t"/>
          <a:lstStyle/>
          <a:p>
            <a:pPr indent="0" marL="0">
              <a:lnSpc>
                <a:spcPts val="5100"/>
              </a:lnSpc>
              <a:buNone/>
            </a:pPr>
            <a:r>
              <a:rPr lang="en-US" sz="4050" dirty="0">
                <a:solidFill>
                  <a:srgbClr val="FFFFFF"/>
                </a:solidFill>
                <a:latin typeface="Unbounded" pitchFamily="34" charset="0"/>
                <a:ea typeface="Unbounded" pitchFamily="34" charset="-122"/>
                <a:cs typeface="Unbounded" pitchFamily="34" charset="-120"/>
              </a:rPr>
              <a:t>Modulación por Desplazamiento de Amplitud (ASK)</a:t>
            </a:r>
            <a:endParaRPr lang="en-US" sz="4050" dirty="0"/>
          </a:p>
        </p:txBody>
      </p:sp>
      <p:sp>
        <p:nvSpPr>
          <p:cNvPr id="3" name="Text 1"/>
          <p:cNvSpPr/>
          <p:nvPr/>
        </p:nvSpPr>
        <p:spPr>
          <a:xfrm>
            <a:off x="774025" y="2352437"/>
            <a:ext cx="13082349" cy="1061561"/>
          </a:xfrm>
          <a:prstGeom prst="rect">
            <a:avLst/>
          </a:prstGeom>
          <a:noFill/>
          <a:ln/>
        </p:spPr>
        <p:txBody>
          <a:bodyPr wrap="square" lIns="0" tIns="0" rIns="0" bIns="0" rtlCol="0" anchor="t"/>
          <a:lstStyle/>
          <a:p>
            <a:pPr indent="0" marL="0">
              <a:lnSpc>
                <a:spcPts val="2750"/>
              </a:lnSpc>
              <a:buNone/>
            </a:pPr>
            <a:r>
              <a:rPr lang="en-US" sz="1700" dirty="0">
                <a:solidFill>
                  <a:srgbClr val="CAD6DE"/>
                </a:solidFill>
                <a:latin typeface="Cabin" pitchFamily="34" charset="0"/>
                <a:ea typeface="Cabin" pitchFamily="34" charset="-122"/>
                <a:cs typeface="Cabin" pitchFamily="34" charset="-120"/>
              </a:rPr>
              <a:t>La Modulación por Desplazamiento de Amplitud (ASK, por sus siglas en inglés) es una de las formas más simples de modulación digital. En ASK, la amplitud de la señal portadora se varía entre dos o más niveles discretos en función de la señal digital de entrada. En su forma más básica, conocida como OOK (On-Off Keying), la portadora se enciende para representar un '1' lógico y se apaga para representar un '0' lógico.</a:t>
            </a:r>
            <a:endParaRPr lang="en-US" sz="1700" dirty="0"/>
          </a:p>
        </p:txBody>
      </p:sp>
      <p:sp>
        <p:nvSpPr>
          <p:cNvPr id="4" name="Text 2"/>
          <p:cNvSpPr/>
          <p:nvPr/>
        </p:nvSpPr>
        <p:spPr>
          <a:xfrm>
            <a:off x="774025" y="3662720"/>
            <a:ext cx="13082349" cy="1061561"/>
          </a:xfrm>
          <a:prstGeom prst="rect">
            <a:avLst/>
          </a:prstGeom>
          <a:noFill/>
          <a:ln/>
        </p:spPr>
        <p:txBody>
          <a:bodyPr wrap="square" lIns="0" tIns="0" rIns="0" bIns="0" rtlCol="0" anchor="t"/>
          <a:lstStyle/>
          <a:p>
            <a:pPr indent="0" marL="0">
              <a:lnSpc>
                <a:spcPts val="2750"/>
              </a:lnSpc>
              <a:buNone/>
            </a:pPr>
            <a:r>
              <a:rPr lang="en-US" sz="1700" dirty="0">
                <a:solidFill>
                  <a:srgbClr val="CAD6DE"/>
                </a:solidFill>
                <a:latin typeface="Cabin" pitchFamily="34" charset="0"/>
                <a:ea typeface="Cabin" pitchFamily="34" charset="-122"/>
                <a:cs typeface="Cabin" pitchFamily="34" charset="-120"/>
              </a:rPr>
              <a:t>Aunque ASK es simple de implementar, es relativamente susceptible al ruido y a las interferencias, ya que la información se codifica en la amplitud de la señal. Sin embargo, sigue siendo útil en aplicaciones donde la simplicidad y el bajo costo son prioritarios, como en sistemas de identificación por radiofrecuencia (RFID) y en algunas formas de comunicación óptica.</a:t>
            </a:r>
            <a:endParaRPr lang="en-US" sz="1700" dirty="0"/>
          </a:p>
        </p:txBody>
      </p:sp>
      <p:pic>
        <p:nvPicPr>
          <p:cNvPr id="5" name="Image 0" descr="preencoded.png">    </p:cNvPr>
          <p:cNvPicPr>
            <a:picLocks noChangeAspect="1"/>
          </p:cNvPicPr>
          <p:nvPr/>
        </p:nvPicPr>
        <p:blipFill>
          <a:blip r:embed="rId1"/>
          <a:stretch>
            <a:fillRect/>
          </a:stretch>
        </p:blipFill>
        <p:spPr>
          <a:xfrm>
            <a:off x="774025" y="4973003"/>
            <a:ext cx="552926" cy="552926"/>
          </a:xfrm>
          <a:prstGeom prst="rect">
            <a:avLst/>
          </a:prstGeom>
        </p:spPr>
      </p:pic>
      <p:sp>
        <p:nvSpPr>
          <p:cNvPr id="6" name="Text 3"/>
          <p:cNvSpPr/>
          <p:nvPr/>
        </p:nvSpPr>
        <p:spPr>
          <a:xfrm>
            <a:off x="774025" y="5747028"/>
            <a:ext cx="3021806" cy="650558"/>
          </a:xfrm>
          <a:prstGeom prst="rect">
            <a:avLst/>
          </a:prstGeom>
          <a:noFill/>
          <a:ln/>
        </p:spPr>
        <p:txBody>
          <a:bodyPr wrap="square" lIns="0" tIns="0" rIns="0" bIns="0" rtlCol="0" anchor="t"/>
          <a:lstStyle/>
          <a:p>
            <a:pPr algn="l" indent="0" marL="0">
              <a:lnSpc>
                <a:spcPts val="2550"/>
              </a:lnSpc>
              <a:buNone/>
            </a:pPr>
            <a:r>
              <a:rPr lang="en-US" sz="2000" dirty="0">
                <a:solidFill>
                  <a:srgbClr val="CAD6DE"/>
                </a:solidFill>
                <a:latin typeface="Unbounded" pitchFamily="34" charset="0"/>
                <a:ea typeface="Unbounded" pitchFamily="34" charset="-122"/>
                <a:cs typeface="Unbounded" pitchFamily="34" charset="-120"/>
              </a:rPr>
              <a:t>Codificación Binaria</a:t>
            </a:r>
            <a:endParaRPr lang="en-US" sz="2000" dirty="0"/>
          </a:p>
        </p:txBody>
      </p:sp>
      <p:sp>
        <p:nvSpPr>
          <p:cNvPr id="7" name="Text 4"/>
          <p:cNvSpPr/>
          <p:nvPr/>
        </p:nvSpPr>
        <p:spPr>
          <a:xfrm>
            <a:off x="774025" y="6530221"/>
            <a:ext cx="3021806" cy="1061561"/>
          </a:xfrm>
          <a:prstGeom prst="rect">
            <a:avLst/>
          </a:prstGeom>
          <a:noFill/>
          <a:ln/>
        </p:spPr>
        <p:txBody>
          <a:bodyPr wrap="square" lIns="0" tIns="0" rIns="0" bIns="0" rtlCol="0" anchor="t"/>
          <a:lstStyle/>
          <a:p>
            <a:pPr algn="l" indent="0" marL="0">
              <a:lnSpc>
                <a:spcPts val="2750"/>
              </a:lnSpc>
              <a:buNone/>
            </a:pPr>
            <a:r>
              <a:rPr lang="en-US" sz="1700" dirty="0">
                <a:solidFill>
                  <a:srgbClr val="CAD6DE"/>
                </a:solidFill>
                <a:latin typeface="Cabin" pitchFamily="34" charset="0"/>
                <a:ea typeface="Cabin" pitchFamily="34" charset="-122"/>
                <a:cs typeface="Cabin" pitchFamily="34" charset="-120"/>
              </a:rPr>
              <a:t>ASK utiliza diferentes amplitudes para representar bits '0' y '1'.</a:t>
            </a:r>
            <a:endParaRPr lang="en-US" sz="1700" dirty="0"/>
          </a:p>
        </p:txBody>
      </p:sp>
      <p:pic>
        <p:nvPicPr>
          <p:cNvPr id="8" name="Image 1" descr="preencoded.png">    </p:cNvPr>
          <p:cNvPicPr>
            <a:picLocks noChangeAspect="1"/>
          </p:cNvPicPr>
          <p:nvPr/>
        </p:nvPicPr>
        <p:blipFill>
          <a:blip r:embed="rId2"/>
          <a:stretch>
            <a:fillRect/>
          </a:stretch>
        </p:blipFill>
        <p:spPr>
          <a:xfrm>
            <a:off x="4127540" y="4973003"/>
            <a:ext cx="552926" cy="552926"/>
          </a:xfrm>
          <a:prstGeom prst="rect">
            <a:avLst/>
          </a:prstGeom>
        </p:spPr>
      </p:pic>
      <p:sp>
        <p:nvSpPr>
          <p:cNvPr id="9" name="Text 5"/>
          <p:cNvSpPr/>
          <p:nvPr/>
        </p:nvSpPr>
        <p:spPr>
          <a:xfrm>
            <a:off x="4127540" y="5747028"/>
            <a:ext cx="2602111" cy="325279"/>
          </a:xfrm>
          <a:prstGeom prst="rect">
            <a:avLst/>
          </a:prstGeom>
          <a:noFill/>
          <a:ln/>
        </p:spPr>
        <p:txBody>
          <a:bodyPr wrap="none" lIns="0" tIns="0" rIns="0" bIns="0" rtlCol="0" anchor="t"/>
          <a:lstStyle/>
          <a:p>
            <a:pPr algn="l" indent="0" marL="0">
              <a:lnSpc>
                <a:spcPts val="2550"/>
              </a:lnSpc>
              <a:buNone/>
            </a:pPr>
            <a:r>
              <a:rPr lang="en-US" sz="2000" dirty="0">
                <a:solidFill>
                  <a:srgbClr val="CAD6DE"/>
                </a:solidFill>
                <a:latin typeface="Unbounded" pitchFamily="34" charset="0"/>
                <a:ea typeface="Unbounded" pitchFamily="34" charset="-122"/>
                <a:cs typeface="Unbounded" pitchFamily="34" charset="-120"/>
              </a:rPr>
              <a:t>Forma de Onda</a:t>
            </a:r>
            <a:endParaRPr lang="en-US" sz="2000" dirty="0"/>
          </a:p>
        </p:txBody>
      </p:sp>
      <p:sp>
        <p:nvSpPr>
          <p:cNvPr id="10" name="Text 6"/>
          <p:cNvSpPr/>
          <p:nvPr/>
        </p:nvSpPr>
        <p:spPr>
          <a:xfrm>
            <a:off x="4127540" y="6204942"/>
            <a:ext cx="3021806" cy="1061561"/>
          </a:xfrm>
          <a:prstGeom prst="rect">
            <a:avLst/>
          </a:prstGeom>
          <a:noFill/>
          <a:ln/>
        </p:spPr>
        <p:txBody>
          <a:bodyPr wrap="square" lIns="0" tIns="0" rIns="0" bIns="0" rtlCol="0" anchor="t"/>
          <a:lstStyle/>
          <a:p>
            <a:pPr algn="l" indent="0" marL="0">
              <a:lnSpc>
                <a:spcPts val="2750"/>
              </a:lnSpc>
              <a:buNone/>
            </a:pPr>
            <a:r>
              <a:rPr lang="en-US" sz="1700" dirty="0">
                <a:solidFill>
                  <a:srgbClr val="CAD6DE"/>
                </a:solidFill>
                <a:latin typeface="Cabin" pitchFamily="34" charset="0"/>
                <a:ea typeface="Cabin" pitchFamily="34" charset="-122"/>
                <a:cs typeface="Cabin" pitchFamily="34" charset="-120"/>
              </a:rPr>
              <a:t>La señal ASK muestra cambios discretos en la amplitud de la portadora.</a:t>
            </a:r>
            <a:endParaRPr lang="en-US" sz="1700" dirty="0"/>
          </a:p>
        </p:txBody>
      </p:sp>
      <p:pic>
        <p:nvPicPr>
          <p:cNvPr id="11" name="Image 2" descr="preencoded.png">    </p:cNvPr>
          <p:cNvPicPr>
            <a:picLocks noChangeAspect="1"/>
          </p:cNvPicPr>
          <p:nvPr/>
        </p:nvPicPr>
        <p:blipFill>
          <a:blip r:embed="rId3"/>
          <a:stretch>
            <a:fillRect/>
          </a:stretch>
        </p:blipFill>
        <p:spPr>
          <a:xfrm>
            <a:off x="7481054" y="4973003"/>
            <a:ext cx="552926" cy="552926"/>
          </a:xfrm>
          <a:prstGeom prst="rect">
            <a:avLst/>
          </a:prstGeom>
        </p:spPr>
      </p:pic>
      <p:sp>
        <p:nvSpPr>
          <p:cNvPr id="12" name="Text 7"/>
          <p:cNvSpPr/>
          <p:nvPr/>
        </p:nvSpPr>
        <p:spPr>
          <a:xfrm>
            <a:off x="7481054" y="5747028"/>
            <a:ext cx="2602111" cy="325279"/>
          </a:xfrm>
          <a:prstGeom prst="rect">
            <a:avLst/>
          </a:prstGeom>
          <a:noFill/>
          <a:ln/>
        </p:spPr>
        <p:txBody>
          <a:bodyPr wrap="none" lIns="0" tIns="0" rIns="0" bIns="0" rtlCol="0" anchor="t"/>
          <a:lstStyle/>
          <a:p>
            <a:pPr algn="l" indent="0" marL="0">
              <a:lnSpc>
                <a:spcPts val="2550"/>
              </a:lnSpc>
              <a:buNone/>
            </a:pPr>
            <a:r>
              <a:rPr lang="en-US" sz="2000" dirty="0">
                <a:solidFill>
                  <a:srgbClr val="CAD6DE"/>
                </a:solidFill>
                <a:latin typeface="Unbounded" pitchFamily="34" charset="0"/>
                <a:ea typeface="Unbounded" pitchFamily="34" charset="-122"/>
                <a:cs typeface="Unbounded" pitchFamily="34" charset="-120"/>
              </a:rPr>
              <a:t>Aplicaciones</a:t>
            </a:r>
            <a:endParaRPr lang="en-US" sz="2000" dirty="0"/>
          </a:p>
        </p:txBody>
      </p:sp>
      <p:sp>
        <p:nvSpPr>
          <p:cNvPr id="13" name="Text 8"/>
          <p:cNvSpPr/>
          <p:nvPr/>
        </p:nvSpPr>
        <p:spPr>
          <a:xfrm>
            <a:off x="7481054" y="6204942"/>
            <a:ext cx="3021806" cy="1415415"/>
          </a:xfrm>
          <a:prstGeom prst="rect">
            <a:avLst/>
          </a:prstGeom>
          <a:noFill/>
          <a:ln/>
        </p:spPr>
        <p:txBody>
          <a:bodyPr wrap="square" lIns="0" tIns="0" rIns="0" bIns="0" rtlCol="0" anchor="t"/>
          <a:lstStyle/>
          <a:p>
            <a:pPr algn="l" indent="0" marL="0">
              <a:lnSpc>
                <a:spcPts val="2750"/>
              </a:lnSpc>
              <a:buNone/>
            </a:pPr>
            <a:r>
              <a:rPr lang="en-US" sz="1700" dirty="0">
                <a:solidFill>
                  <a:srgbClr val="CAD6DE"/>
                </a:solidFill>
                <a:latin typeface="Cabin" pitchFamily="34" charset="0"/>
                <a:ea typeface="Cabin" pitchFamily="34" charset="-122"/>
                <a:cs typeface="Cabin" pitchFamily="34" charset="-120"/>
              </a:rPr>
              <a:t>Comúnmente usado en sistemas RFID y comunicaciones de corto alcance.</a:t>
            </a:r>
            <a:endParaRPr lang="en-US" sz="1700" dirty="0"/>
          </a:p>
        </p:txBody>
      </p:sp>
      <p:pic>
        <p:nvPicPr>
          <p:cNvPr id="14" name="Image 3" descr="preencoded.png">    </p:cNvPr>
          <p:cNvPicPr>
            <a:picLocks noChangeAspect="1"/>
          </p:cNvPicPr>
          <p:nvPr/>
        </p:nvPicPr>
        <p:blipFill>
          <a:blip r:embed="rId4"/>
          <a:stretch>
            <a:fillRect/>
          </a:stretch>
        </p:blipFill>
        <p:spPr>
          <a:xfrm>
            <a:off x="10834568" y="4973003"/>
            <a:ext cx="552926" cy="552926"/>
          </a:xfrm>
          <a:prstGeom prst="rect">
            <a:avLst/>
          </a:prstGeom>
        </p:spPr>
      </p:pic>
      <p:sp>
        <p:nvSpPr>
          <p:cNvPr id="15" name="Text 9"/>
          <p:cNvSpPr/>
          <p:nvPr/>
        </p:nvSpPr>
        <p:spPr>
          <a:xfrm>
            <a:off x="10834568" y="5747028"/>
            <a:ext cx="3021806" cy="650558"/>
          </a:xfrm>
          <a:prstGeom prst="rect">
            <a:avLst/>
          </a:prstGeom>
          <a:noFill/>
          <a:ln/>
        </p:spPr>
        <p:txBody>
          <a:bodyPr wrap="square" lIns="0" tIns="0" rIns="0" bIns="0" rtlCol="0" anchor="t"/>
          <a:lstStyle/>
          <a:p>
            <a:pPr algn="l" indent="0" marL="0">
              <a:lnSpc>
                <a:spcPts val="2550"/>
              </a:lnSpc>
              <a:buNone/>
            </a:pPr>
            <a:r>
              <a:rPr lang="en-US" sz="2000" dirty="0">
                <a:solidFill>
                  <a:srgbClr val="CAD6DE"/>
                </a:solidFill>
                <a:latin typeface="Unbounded" pitchFamily="34" charset="0"/>
                <a:ea typeface="Unbounded" pitchFamily="34" charset="-122"/>
                <a:cs typeface="Unbounded" pitchFamily="34" charset="-120"/>
              </a:rPr>
              <a:t>Sensibilidad al Ruido</a:t>
            </a:r>
            <a:endParaRPr lang="en-US" sz="2000" dirty="0"/>
          </a:p>
        </p:txBody>
      </p:sp>
      <p:sp>
        <p:nvSpPr>
          <p:cNvPr id="16" name="Text 10"/>
          <p:cNvSpPr/>
          <p:nvPr/>
        </p:nvSpPr>
        <p:spPr>
          <a:xfrm>
            <a:off x="10834568" y="6530221"/>
            <a:ext cx="3021806" cy="1061561"/>
          </a:xfrm>
          <a:prstGeom prst="rect">
            <a:avLst/>
          </a:prstGeom>
          <a:noFill/>
          <a:ln/>
        </p:spPr>
        <p:txBody>
          <a:bodyPr wrap="square" lIns="0" tIns="0" rIns="0" bIns="0" rtlCol="0" anchor="t"/>
          <a:lstStyle/>
          <a:p>
            <a:pPr algn="l" indent="0" marL="0">
              <a:lnSpc>
                <a:spcPts val="2750"/>
              </a:lnSpc>
              <a:buNone/>
            </a:pPr>
            <a:r>
              <a:rPr lang="en-US" sz="1700" dirty="0">
                <a:solidFill>
                  <a:srgbClr val="CAD6DE"/>
                </a:solidFill>
                <a:latin typeface="Cabin" pitchFamily="34" charset="0"/>
                <a:ea typeface="Cabin" pitchFamily="34" charset="-122"/>
                <a:cs typeface="Cabin" pitchFamily="34" charset="-120"/>
              </a:rPr>
              <a:t>ASK es más susceptible al ruido comparado con otras técnicas digitales.</a:t>
            </a:r>
            <a:endParaRPr lang="en-US" sz="17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682585" y="536258"/>
            <a:ext cx="13265229" cy="1147048"/>
          </a:xfrm>
          <a:prstGeom prst="rect">
            <a:avLst/>
          </a:prstGeom>
          <a:noFill/>
          <a:ln/>
        </p:spPr>
        <p:txBody>
          <a:bodyPr wrap="square" lIns="0" tIns="0" rIns="0" bIns="0" rtlCol="0" anchor="t"/>
          <a:lstStyle/>
          <a:p>
            <a:pPr indent="0" marL="0">
              <a:lnSpc>
                <a:spcPts val="4500"/>
              </a:lnSpc>
              <a:buNone/>
            </a:pPr>
            <a:r>
              <a:rPr lang="en-US" sz="3600" dirty="0">
                <a:solidFill>
                  <a:srgbClr val="FFFFFF"/>
                </a:solidFill>
                <a:latin typeface="Unbounded" pitchFamily="34" charset="0"/>
                <a:ea typeface="Unbounded" pitchFamily="34" charset="-122"/>
                <a:cs typeface="Unbounded" pitchFamily="34" charset="-120"/>
              </a:rPr>
              <a:t>Modulación por Desplazamiento de Frecuencia (FSK)</a:t>
            </a:r>
            <a:endParaRPr lang="en-US" sz="3600" dirty="0"/>
          </a:p>
        </p:txBody>
      </p:sp>
      <p:sp>
        <p:nvSpPr>
          <p:cNvPr id="3" name="Text 1"/>
          <p:cNvSpPr/>
          <p:nvPr/>
        </p:nvSpPr>
        <p:spPr>
          <a:xfrm>
            <a:off x="682585" y="2073354"/>
            <a:ext cx="13265229" cy="935831"/>
          </a:xfrm>
          <a:prstGeom prst="rect">
            <a:avLst/>
          </a:prstGeom>
          <a:noFill/>
          <a:ln/>
        </p:spPr>
        <p:txBody>
          <a:bodyPr wrap="square" lIns="0" tIns="0" rIns="0" bIns="0" rtlCol="0" anchor="t"/>
          <a:lstStyle/>
          <a:p>
            <a:pPr indent="0" marL="0">
              <a:lnSpc>
                <a:spcPts val="2450"/>
              </a:lnSpc>
              <a:buNone/>
            </a:pPr>
            <a:r>
              <a:rPr lang="en-US" sz="1500" dirty="0">
                <a:solidFill>
                  <a:srgbClr val="CAD6DE"/>
                </a:solidFill>
                <a:latin typeface="Cabin" pitchFamily="34" charset="0"/>
                <a:ea typeface="Cabin" pitchFamily="34" charset="-122"/>
                <a:cs typeface="Cabin" pitchFamily="34" charset="-120"/>
              </a:rPr>
              <a:t>La Modulación por Desplazamiento de Frecuencia (FSK) es una técnica de modulación digital en la que la información se transmite a través de cambios discretos en la frecuencia de una señal portadora. En su forma más básica, conocida como FSK binaria, se utilizan dos frecuencias diferentes: una para representar el '0' lógico y otra para el '1' lógico.</a:t>
            </a:r>
            <a:endParaRPr lang="en-US" sz="1500" dirty="0"/>
          </a:p>
        </p:txBody>
      </p:sp>
      <p:sp>
        <p:nvSpPr>
          <p:cNvPr id="4" name="Text 2"/>
          <p:cNvSpPr/>
          <p:nvPr/>
        </p:nvSpPr>
        <p:spPr>
          <a:xfrm>
            <a:off x="682585" y="3228499"/>
            <a:ext cx="13265229" cy="935831"/>
          </a:xfrm>
          <a:prstGeom prst="rect">
            <a:avLst/>
          </a:prstGeom>
          <a:noFill/>
          <a:ln/>
        </p:spPr>
        <p:txBody>
          <a:bodyPr wrap="square" lIns="0" tIns="0" rIns="0" bIns="0" rtlCol="0" anchor="t"/>
          <a:lstStyle/>
          <a:p>
            <a:pPr indent="0" marL="0">
              <a:lnSpc>
                <a:spcPts val="2450"/>
              </a:lnSpc>
              <a:buNone/>
            </a:pPr>
            <a:r>
              <a:rPr lang="en-US" sz="1500" dirty="0">
                <a:solidFill>
                  <a:srgbClr val="CAD6DE"/>
                </a:solidFill>
                <a:latin typeface="Cabin" pitchFamily="34" charset="0"/>
                <a:ea typeface="Cabin" pitchFamily="34" charset="-122"/>
                <a:cs typeface="Cabin" pitchFamily="34" charset="-120"/>
              </a:rPr>
              <a:t>FSK ofrece una mayor resistencia al ruido y a las interferencias en comparación con ASK, ya que la información se codifica en la frecuencia de la señal, que es menos susceptible a las variaciones de amplitud. Esta característica hace que FSK sea ampliamente utilizada en aplicaciones como módems de baja velocidad, sistemas de radio de dos vías, y en algunos sistemas de telemetría y control remoto.</a:t>
            </a:r>
            <a:endParaRPr lang="en-US" sz="1500" dirty="0"/>
          </a:p>
        </p:txBody>
      </p:sp>
      <p:sp>
        <p:nvSpPr>
          <p:cNvPr id="5" name="Shape 3"/>
          <p:cNvSpPr/>
          <p:nvPr/>
        </p:nvSpPr>
        <p:spPr>
          <a:xfrm>
            <a:off x="682585" y="4602956"/>
            <a:ext cx="438745" cy="438745"/>
          </a:xfrm>
          <a:prstGeom prst="roundRect">
            <a:avLst>
              <a:gd name="adj" fmla="val 6668"/>
            </a:avLst>
          </a:prstGeom>
          <a:solidFill>
            <a:srgbClr val="304755"/>
          </a:solidFill>
          <a:ln/>
        </p:spPr>
      </p:sp>
      <p:sp>
        <p:nvSpPr>
          <p:cNvPr id="6" name="Text 4"/>
          <p:cNvSpPr/>
          <p:nvPr/>
        </p:nvSpPr>
        <p:spPr>
          <a:xfrm>
            <a:off x="837128" y="4684633"/>
            <a:ext cx="129659" cy="275392"/>
          </a:xfrm>
          <a:prstGeom prst="rect">
            <a:avLst/>
          </a:prstGeom>
          <a:noFill/>
          <a:ln/>
        </p:spPr>
        <p:txBody>
          <a:bodyPr wrap="none" lIns="0" tIns="0" rIns="0" bIns="0" rtlCol="0" anchor="t"/>
          <a:lstStyle/>
          <a:p>
            <a:pPr algn="ctr" indent="0" marL="0">
              <a:lnSpc>
                <a:spcPts val="2150"/>
              </a:lnSpc>
              <a:buNone/>
            </a:pPr>
            <a:r>
              <a:rPr lang="en-US" sz="2150" dirty="0">
                <a:solidFill>
                  <a:srgbClr val="CAD6DE"/>
                </a:solidFill>
                <a:latin typeface="Unbounded" pitchFamily="34" charset="0"/>
                <a:ea typeface="Unbounded" pitchFamily="34" charset="-122"/>
                <a:cs typeface="Unbounded" pitchFamily="34" charset="-120"/>
              </a:rPr>
              <a:t>1</a:t>
            </a:r>
            <a:endParaRPr lang="en-US" sz="2150" dirty="0"/>
          </a:p>
        </p:txBody>
      </p:sp>
      <p:sp>
        <p:nvSpPr>
          <p:cNvPr id="7" name="Text 5"/>
          <p:cNvSpPr/>
          <p:nvPr/>
        </p:nvSpPr>
        <p:spPr>
          <a:xfrm>
            <a:off x="1316355" y="4602956"/>
            <a:ext cx="3808690" cy="286703"/>
          </a:xfrm>
          <a:prstGeom prst="rect">
            <a:avLst/>
          </a:prstGeom>
          <a:noFill/>
          <a:ln/>
        </p:spPr>
        <p:txBody>
          <a:bodyPr wrap="none" lIns="0" tIns="0" rIns="0" bIns="0" rtlCol="0" anchor="t"/>
          <a:lstStyle/>
          <a:p>
            <a:pPr indent="0" marL="0">
              <a:lnSpc>
                <a:spcPts val="2250"/>
              </a:lnSpc>
              <a:buNone/>
            </a:pPr>
            <a:r>
              <a:rPr lang="en-US" sz="1800" dirty="0">
                <a:solidFill>
                  <a:srgbClr val="CAD6DE"/>
                </a:solidFill>
                <a:latin typeface="Unbounded" pitchFamily="34" charset="0"/>
                <a:ea typeface="Unbounded" pitchFamily="34" charset="-122"/>
                <a:cs typeface="Unbounded" pitchFamily="34" charset="-120"/>
              </a:rPr>
              <a:t>Principio de funcionamiento</a:t>
            </a:r>
            <a:endParaRPr lang="en-US" sz="1800" dirty="0"/>
          </a:p>
        </p:txBody>
      </p:sp>
      <p:sp>
        <p:nvSpPr>
          <p:cNvPr id="8" name="Text 6"/>
          <p:cNvSpPr/>
          <p:nvPr/>
        </p:nvSpPr>
        <p:spPr>
          <a:xfrm>
            <a:off x="1316355" y="5006578"/>
            <a:ext cx="5901333" cy="623887"/>
          </a:xfrm>
          <a:prstGeom prst="rect">
            <a:avLst/>
          </a:prstGeom>
          <a:noFill/>
          <a:ln/>
        </p:spPr>
        <p:txBody>
          <a:bodyPr wrap="square" lIns="0" tIns="0" rIns="0" bIns="0" rtlCol="0" anchor="t"/>
          <a:lstStyle/>
          <a:p>
            <a:pPr indent="0" marL="0">
              <a:lnSpc>
                <a:spcPts val="2450"/>
              </a:lnSpc>
              <a:buNone/>
            </a:pPr>
            <a:r>
              <a:rPr lang="en-US" sz="1500" dirty="0">
                <a:solidFill>
                  <a:srgbClr val="CAD6DE"/>
                </a:solidFill>
                <a:latin typeface="Cabin" pitchFamily="34" charset="0"/>
                <a:ea typeface="Cabin" pitchFamily="34" charset="-122"/>
                <a:cs typeface="Cabin" pitchFamily="34" charset="-120"/>
              </a:rPr>
              <a:t>En FSK, la frecuencia de la portadora cambia entre dos o más valores predefinidos en función de la señal digital de entrada.</a:t>
            </a:r>
            <a:endParaRPr lang="en-US" sz="1500" dirty="0"/>
          </a:p>
        </p:txBody>
      </p:sp>
      <p:sp>
        <p:nvSpPr>
          <p:cNvPr id="9" name="Shape 7"/>
          <p:cNvSpPr/>
          <p:nvPr/>
        </p:nvSpPr>
        <p:spPr>
          <a:xfrm>
            <a:off x="7412712" y="4602956"/>
            <a:ext cx="438745" cy="438745"/>
          </a:xfrm>
          <a:prstGeom prst="roundRect">
            <a:avLst>
              <a:gd name="adj" fmla="val 6668"/>
            </a:avLst>
          </a:prstGeom>
          <a:solidFill>
            <a:srgbClr val="304755"/>
          </a:solidFill>
          <a:ln/>
        </p:spPr>
      </p:sp>
      <p:sp>
        <p:nvSpPr>
          <p:cNvPr id="10" name="Text 8"/>
          <p:cNvSpPr/>
          <p:nvPr/>
        </p:nvSpPr>
        <p:spPr>
          <a:xfrm>
            <a:off x="7523440" y="4684633"/>
            <a:ext cx="217289" cy="275392"/>
          </a:xfrm>
          <a:prstGeom prst="rect">
            <a:avLst/>
          </a:prstGeom>
          <a:noFill/>
          <a:ln/>
        </p:spPr>
        <p:txBody>
          <a:bodyPr wrap="none" lIns="0" tIns="0" rIns="0" bIns="0" rtlCol="0" anchor="t"/>
          <a:lstStyle/>
          <a:p>
            <a:pPr algn="ctr" indent="0" marL="0">
              <a:lnSpc>
                <a:spcPts val="2150"/>
              </a:lnSpc>
              <a:buNone/>
            </a:pPr>
            <a:r>
              <a:rPr lang="en-US" sz="2150" dirty="0">
                <a:solidFill>
                  <a:srgbClr val="CAD6DE"/>
                </a:solidFill>
                <a:latin typeface="Unbounded" pitchFamily="34" charset="0"/>
                <a:ea typeface="Unbounded" pitchFamily="34" charset="-122"/>
                <a:cs typeface="Unbounded" pitchFamily="34" charset="-120"/>
              </a:rPr>
              <a:t>2</a:t>
            </a:r>
            <a:endParaRPr lang="en-US" sz="2150" dirty="0"/>
          </a:p>
        </p:txBody>
      </p:sp>
      <p:sp>
        <p:nvSpPr>
          <p:cNvPr id="11" name="Text 9"/>
          <p:cNvSpPr/>
          <p:nvPr/>
        </p:nvSpPr>
        <p:spPr>
          <a:xfrm>
            <a:off x="8046482" y="4602956"/>
            <a:ext cx="2294334" cy="286703"/>
          </a:xfrm>
          <a:prstGeom prst="rect">
            <a:avLst/>
          </a:prstGeom>
          <a:noFill/>
          <a:ln/>
        </p:spPr>
        <p:txBody>
          <a:bodyPr wrap="none" lIns="0" tIns="0" rIns="0" bIns="0" rtlCol="0" anchor="t"/>
          <a:lstStyle/>
          <a:p>
            <a:pPr indent="0" marL="0">
              <a:lnSpc>
                <a:spcPts val="2250"/>
              </a:lnSpc>
              <a:buNone/>
            </a:pPr>
            <a:r>
              <a:rPr lang="en-US" sz="1800" dirty="0">
                <a:solidFill>
                  <a:srgbClr val="CAD6DE"/>
                </a:solidFill>
                <a:latin typeface="Unbounded" pitchFamily="34" charset="0"/>
                <a:ea typeface="Unbounded" pitchFamily="34" charset="-122"/>
                <a:cs typeface="Unbounded" pitchFamily="34" charset="-120"/>
              </a:rPr>
              <a:t>Ventajas</a:t>
            </a:r>
            <a:endParaRPr lang="en-US" sz="1800" dirty="0"/>
          </a:p>
        </p:txBody>
      </p:sp>
      <p:sp>
        <p:nvSpPr>
          <p:cNvPr id="12" name="Text 10"/>
          <p:cNvSpPr/>
          <p:nvPr/>
        </p:nvSpPr>
        <p:spPr>
          <a:xfrm>
            <a:off x="8046482" y="5006578"/>
            <a:ext cx="5901333" cy="935831"/>
          </a:xfrm>
          <a:prstGeom prst="rect">
            <a:avLst/>
          </a:prstGeom>
          <a:noFill/>
          <a:ln/>
        </p:spPr>
        <p:txBody>
          <a:bodyPr wrap="square" lIns="0" tIns="0" rIns="0" bIns="0" rtlCol="0" anchor="t"/>
          <a:lstStyle/>
          <a:p>
            <a:pPr indent="0" marL="0">
              <a:lnSpc>
                <a:spcPts val="2450"/>
              </a:lnSpc>
              <a:buNone/>
            </a:pPr>
            <a:r>
              <a:rPr lang="en-US" sz="1500" dirty="0">
                <a:solidFill>
                  <a:srgbClr val="CAD6DE"/>
                </a:solidFill>
                <a:latin typeface="Cabin" pitchFamily="34" charset="0"/>
                <a:ea typeface="Cabin" pitchFamily="34" charset="-122"/>
                <a:cs typeface="Cabin" pitchFamily="34" charset="-120"/>
              </a:rPr>
              <a:t>Mayor inmunidad al ruido que ASK, implementación relativamente simple, buena eficiencia espectral para tasas de datos bajas a moderadas.</a:t>
            </a:r>
            <a:endParaRPr lang="en-US" sz="1500" dirty="0"/>
          </a:p>
        </p:txBody>
      </p:sp>
      <p:sp>
        <p:nvSpPr>
          <p:cNvPr id="13" name="Shape 11"/>
          <p:cNvSpPr/>
          <p:nvPr/>
        </p:nvSpPr>
        <p:spPr>
          <a:xfrm>
            <a:off x="682585" y="6356747"/>
            <a:ext cx="438745" cy="438745"/>
          </a:xfrm>
          <a:prstGeom prst="roundRect">
            <a:avLst>
              <a:gd name="adj" fmla="val 6668"/>
            </a:avLst>
          </a:prstGeom>
          <a:solidFill>
            <a:srgbClr val="304755"/>
          </a:solidFill>
          <a:ln/>
        </p:spPr>
      </p:sp>
      <p:sp>
        <p:nvSpPr>
          <p:cNvPr id="14" name="Text 12"/>
          <p:cNvSpPr/>
          <p:nvPr/>
        </p:nvSpPr>
        <p:spPr>
          <a:xfrm>
            <a:off x="791289" y="6438424"/>
            <a:ext cx="221337" cy="275392"/>
          </a:xfrm>
          <a:prstGeom prst="rect">
            <a:avLst/>
          </a:prstGeom>
          <a:noFill/>
          <a:ln/>
        </p:spPr>
        <p:txBody>
          <a:bodyPr wrap="none" lIns="0" tIns="0" rIns="0" bIns="0" rtlCol="0" anchor="t"/>
          <a:lstStyle/>
          <a:p>
            <a:pPr algn="ctr" indent="0" marL="0">
              <a:lnSpc>
                <a:spcPts val="2150"/>
              </a:lnSpc>
              <a:buNone/>
            </a:pPr>
            <a:r>
              <a:rPr lang="en-US" sz="2150" dirty="0">
                <a:solidFill>
                  <a:srgbClr val="CAD6DE"/>
                </a:solidFill>
                <a:latin typeface="Unbounded" pitchFamily="34" charset="0"/>
                <a:ea typeface="Unbounded" pitchFamily="34" charset="-122"/>
                <a:cs typeface="Unbounded" pitchFamily="34" charset="-120"/>
              </a:rPr>
              <a:t>3</a:t>
            </a:r>
            <a:endParaRPr lang="en-US" sz="2150" dirty="0"/>
          </a:p>
        </p:txBody>
      </p:sp>
      <p:sp>
        <p:nvSpPr>
          <p:cNvPr id="15" name="Text 13"/>
          <p:cNvSpPr/>
          <p:nvPr/>
        </p:nvSpPr>
        <p:spPr>
          <a:xfrm>
            <a:off x="1316355" y="6356747"/>
            <a:ext cx="2294334" cy="286703"/>
          </a:xfrm>
          <a:prstGeom prst="rect">
            <a:avLst/>
          </a:prstGeom>
          <a:noFill/>
          <a:ln/>
        </p:spPr>
        <p:txBody>
          <a:bodyPr wrap="none" lIns="0" tIns="0" rIns="0" bIns="0" rtlCol="0" anchor="t"/>
          <a:lstStyle/>
          <a:p>
            <a:pPr indent="0" marL="0">
              <a:lnSpc>
                <a:spcPts val="2250"/>
              </a:lnSpc>
              <a:buNone/>
            </a:pPr>
            <a:r>
              <a:rPr lang="en-US" sz="1800" dirty="0">
                <a:solidFill>
                  <a:srgbClr val="CAD6DE"/>
                </a:solidFill>
                <a:latin typeface="Unbounded" pitchFamily="34" charset="0"/>
                <a:ea typeface="Unbounded" pitchFamily="34" charset="-122"/>
                <a:cs typeface="Unbounded" pitchFamily="34" charset="-120"/>
              </a:rPr>
              <a:t>Desventajas</a:t>
            </a:r>
            <a:endParaRPr lang="en-US" sz="1800" dirty="0"/>
          </a:p>
        </p:txBody>
      </p:sp>
      <p:sp>
        <p:nvSpPr>
          <p:cNvPr id="16" name="Text 14"/>
          <p:cNvSpPr/>
          <p:nvPr/>
        </p:nvSpPr>
        <p:spPr>
          <a:xfrm>
            <a:off x="1316355" y="6760369"/>
            <a:ext cx="5901333" cy="935831"/>
          </a:xfrm>
          <a:prstGeom prst="rect">
            <a:avLst/>
          </a:prstGeom>
          <a:noFill/>
          <a:ln/>
        </p:spPr>
        <p:txBody>
          <a:bodyPr wrap="square" lIns="0" tIns="0" rIns="0" bIns="0" rtlCol="0" anchor="t"/>
          <a:lstStyle/>
          <a:p>
            <a:pPr indent="0" marL="0">
              <a:lnSpc>
                <a:spcPts val="2450"/>
              </a:lnSpc>
              <a:buNone/>
            </a:pPr>
            <a:r>
              <a:rPr lang="en-US" sz="1500" dirty="0">
                <a:solidFill>
                  <a:srgbClr val="CAD6DE"/>
                </a:solidFill>
                <a:latin typeface="Cabin" pitchFamily="34" charset="0"/>
                <a:ea typeface="Cabin" pitchFamily="34" charset="-122"/>
                <a:cs typeface="Cabin" pitchFamily="34" charset="-120"/>
              </a:rPr>
              <a:t>Menor eficiencia espectral que algunas técnicas más avanzadas, limitaciones en la velocidad de transmisión para mantener la ortogonalidad entre símbolos.</a:t>
            </a:r>
            <a:endParaRPr lang="en-US" sz="1500" dirty="0"/>
          </a:p>
        </p:txBody>
      </p:sp>
      <p:sp>
        <p:nvSpPr>
          <p:cNvPr id="17" name="Shape 15"/>
          <p:cNvSpPr/>
          <p:nvPr/>
        </p:nvSpPr>
        <p:spPr>
          <a:xfrm>
            <a:off x="7412712" y="6356747"/>
            <a:ext cx="438745" cy="438745"/>
          </a:xfrm>
          <a:prstGeom prst="roundRect">
            <a:avLst>
              <a:gd name="adj" fmla="val 6668"/>
            </a:avLst>
          </a:prstGeom>
          <a:solidFill>
            <a:srgbClr val="304755"/>
          </a:solidFill>
          <a:ln/>
        </p:spPr>
      </p:sp>
      <p:sp>
        <p:nvSpPr>
          <p:cNvPr id="18" name="Text 16"/>
          <p:cNvSpPr/>
          <p:nvPr/>
        </p:nvSpPr>
        <p:spPr>
          <a:xfrm>
            <a:off x="7521535" y="6438424"/>
            <a:ext cx="221099" cy="275392"/>
          </a:xfrm>
          <a:prstGeom prst="rect">
            <a:avLst/>
          </a:prstGeom>
          <a:noFill/>
          <a:ln/>
        </p:spPr>
        <p:txBody>
          <a:bodyPr wrap="none" lIns="0" tIns="0" rIns="0" bIns="0" rtlCol="0" anchor="t"/>
          <a:lstStyle/>
          <a:p>
            <a:pPr algn="ctr" indent="0" marL="0">
              <a:lnSpc>
                <a:spcPts val="2150"/>
              </a:lnSpc>
              <a:buNone/>
            </a:pPr>
            <a:r>
              <a:rPr lang="en-US" sz="2150" dirty="0">
                <a:solidFill>
                  <a:srgbClr val="CAD6DE"/>
                </a:solidFill>
                <a:latin typeface="Unbounded" pitchFamily="34" charset="0"/>
                <a:ea typeface="Unbounded" pitchFamily="34" charset="-122"/>
                <a:cs typeface="Unbounded" pitchFamily="34" charset="-120"/>
              </a:rPr>
              <a:t>4</a:t>
            </a:r>
            <a:endParaRPr lang="en-US" sz="2150" dirty="0"/>
          </a:p>
        </p:txBody>
      </p:sp>
      <p:sp>
        <p:nvSpPr>
          <p:cNvPr id="19" name="Text 17"/>
          <p:cNvSpPr/>
          <p:nvPr/>
        </p:nvSpPr>
        <p:spPr>
          <a:xfrm>
            <a:off x="8046482" y="6356747"/>
            <a:ext cx="3078123" cy="286703"/>
          </a:xfrm>
          <a:prstGeom prst="rect">
            <a:avLst/>
          </a:prstGeom>
          <a:noFill/>
          <a:ln/>
        </p:spPr>
        <p:txBody>
          <a:bodyPr wrap="none" lIns="0" tIns="0" rIns="0" bIns="0" rtlCol="0" anchor="t"/>
          <a:lstStyle/>
          <a:p>
            <a:pPr indent="0" marL="0">
              <a:lnSpc>
                <a:spcPts val="2250"/>
              </a:lnSpc>
              <a:buNone/>
            </a:pPr>
            <a:r>
              <a:rPr lang="en-US" sz="1800" dirty="0">
                <a:solidFill>
                  <a:srgbClr val="CAD6DE"/>
                </a:solidFill>
                <a:latin typeface="Unbounded" pitchFamily="34" charset="0"/>
                <a:ea typeface="Unbounded" pitchFamily="34" charset="-122"/>
                <a:cs typeface="Unbounded" pitchFamily="34" charset="-120"/>
              </a:rPr>
              <a:t>Aplicaciones comunes</a:t>
            </a:r>
            <a:endParaRPr lang="en-US" sz="1800" dirty="0"/>
          </a:p>
        </p:txBody>
      </p:sp>
      <p:sp>
        <p:nvSpPr>
          <p:cNvPr id="20" name="Text 18"/>
          <p:cNvSpPr/>
          <p:nvPr/>
        </p:nvSpPr>
        <p:spPr>
          <a:xfrm>
            <a:off x="8046482" y="6760369"/>
            <a:ext cx="5901333" cy="935831"/>
          </a:xfrm>
          <a:prstGeom prst="rect">
            <a:avLst/>
          </a:prstGeom>
          <a:noFill/>
          <a:ln/>
        </p:spPr>
        <p:txBody>
          <a:bodyPr wrap="square" lIns="0" tIns="0" rIns="0" bIns="0" rtlCol="0" anchor="t"/>
          <a:lstStyle/>
          <a:p>
            <a:pPr indent="0" marL="0">
              <a:lnSpc>
                <a:spcPts val="2450"/>
              </a:lnSpc>
              <a:buNone/>
            </a:pPr>
            <a:r>
              <a:rPr lang="en-US" sz="1500" dirty="0">
                <a:solidFill>
                  <a:srgbClr val="CAD6DE"/>
                </a:solidFill>
                <a:latin typeface="Cabin" pitchFamily="34" charset="0"/>
                <a:ea typeface="Cabin" pitchFamily="34" charset="-122"/>
                <a:cs typeface="Cabin" pitchFamily="34" charset="-120"/>
              </a:rPr>
              <a:t>Comunicaciones por radio de baja velocidad, módems telefónicos, sistemas de telemetría, comunicaciones satelitales de baja tasa de datos.</a:t>
            </a:r>
            <a:endParaRPr lang="en-US" sz="15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2024-11-04T13:39:44Z</dcterms:created>
  <dcterms:modified xsi:type="dcterms:W3CDTF">2024-11-04T13:39:44Z</dcterms:modified>
</cp:coreProperties>
</file>